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5" r:id="rId4"/>
  </p:sldMasterIdLst>
  <p:notesMasterIdLst>
    <p:notesMasterId r:id="rId30"/>
  </p:notesMasterIdLst>
  <p:sldIdLst>
    <p:sldId id="298" r:id="rId5"/>
    <p:sldId id="285" r:id="rId6"/>
    <p:sldId id="297" r:id="rId7"/>
    <p:sldId id="367" r:id="rId8"/>
    <p:sldId id="398" r:id="rId9"/>
    <p:sldId id="401" r:id="rId10"/>
    <p:sldId id="399" r:id="rId11"/>
    <p:sldId id="368" r:id="rId12"/>
    <p:sldId id="411" r:id="rId13"/>
    <p:sldId id="414" r:id="rId14"/>
    <p:sldId id="412" r:id="rId15"/>
    <p:sldId id="418" r:id="rId16"/>
    <p:sldId id="413" r:id="rId17"/>
    <p:sldId id="424" r:id="rId18"/>
    <p:sldId id="369" r:id="rId19"/>
    <p:sldId id="415" r:id="rId20"/>
    <p:sldId id="417" r:id="rId21"/>
    <p:sldId id="420" r:id="rId22"/>
    <p:sldId id="421" r:id="rId23"/>
    <p:sldId id="419" r:id="rId24"/>
    <p:sldId id="422" r:id="rId25"/>
    <p:sldId id="423" r:id="rId26"/>
    <p:sldId id="425" r:id="rId27"/>
    <p:sldId id="426" r:id="rId28"/>
    <p:sldId id="36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6600"/>
    <a:srgbClr val="CC3300"/>
    <a:srgbClr val="CD3300"/>
    <a:srgbClr val="000000"/>
    <a:srgbClr val="8FFF8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8604" autoAdjust="0"/>
  </p:normalViewPr>
  <p:slideViewPr>
    <p:cSldViewPr>
      <p:cViewPr varScale="1">
        <p:scale>
          <a:sx n="72" d="100"/>
          <a:sy n="72" d="100"/>
        </p:scale>
        <p:origin x="-135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D98BB-8FA3-4DE9-813F-92BBCC28CE47}" type="datetimeFigureOut">
              <a:rPr lang="en-GB" smtClean="0"/>
              <a:pPr/>
              <a:t>10/09/2021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9D03E2-85B3-4D74-A003-2D8A13A2E271}" type="slidenum">
              <a:rPr lang="en-GB" smtClean="0"/>
              <a:pPr/>
              <a:t>‹#›</a:t>
            </a:fld>
            <a:endParaRPr lang="en-GB"/>
          </a:p>
        </p:txBody>
      </p:sp>
    </p:spTree>
    <p:extLst>
      <p:ext uri="{BB962C8B-B14F-4D97-AF65-F5344CB8AC3E}">
        <p14:creationId xmlns="" xmlns:p14="http://schemas.microsoft.com/office/powerpoint/2010/main" val="347519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204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289F8ED-B25B-4307-B440-32641A2D226D}" type="slidenum">
              <a:rPr lang="en-GB" smtClean="0"/>
              <a:pPr/>
              <a:t>4</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D03E2-85B3-4D74-A003-2D8A13A2E271}" type="slidenum">
              <a:rPr lang="en-GB" smtClean="0"/>
              <a:pPr/>
              <a:t>10</a:t>
            </a:fld>
            <a:endParaRPr lang="en-GB"/>
          </a:p>
        </p:txBody>
      </p:sp>
    </p:spTree>
    <p:extLst>
      <p:ext uri="{BB962C8B-B14F-4D97-AF65-F5344CB8AC3E}">
        <p14:creationId xmlns="" xmlns:p14="http://schemas.microsoft.com/office/powerpoint/2010/main" val="621635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9/10/2021</a:t>
            </a:r>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lgn="r"/>
            <a:r>
              <a:rPr lang="en-GB" smtClean="0"/>
              <a:t>CIVIL Dept. BGSIT.</a:t>
            </a:r>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
        <p:nvSpPr>
          <p:cNvPr id="13" name="Date Placeholder 3"/>
          <p:cNvSpPr txBox="1">
            <a:spLocks/>
          </p:cNvSpPr>
          <p:nvPr userDrawn="1"/>
        </p:nvSpPr>
        <p:spPr>
          <a:xfrm>
            <a:off x="381000" y="6452616"/>
            <a:ext cx="3657600" cy="329184"/>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lumMod val="90000"/>
                    <a:lumOff val="10000"/>
                  </a:schemeClr>
                </a:solidFill>
                <a:effectLst/>
                <a:uLnTx/>
                <a:uFillTx/>
                <a:latin typeface="+mn-lt"/>
                <a:ea typeface="+mn-ea"/>
                <a:cs typeface="+mn-cs"/>
              </a:rPr>
              <a:t>Hydraulics &amp; Hydraulic Machines</a:t>
            </a:r>
            <a:endParaRPr kumimoji="0" lang="en-US" sz="1200" b="0" i="0" u="none" strike="noStrike" kern="1200" cap="none" spc="0" normalizeH="0" baseline="0" noProof="0" dirty="0">
              <a:ln>
                <a:noFill/>
              </a:ln>
              <a:solidFill>
                <a:schemeClr val="tx1">
                  <a:lumMod val="90000"/>
                  <a:lumOff val="10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9/10/2021</a:t>
            </a:r>
            <a:endParaRPr lang="en-US" dirty="0"/>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9/10/2021</a:t>
            </a:r>
            <a:endParaRPr lang="en-US" dirty="0"/>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9/10/2021</a:t>
            </a:r>
            <a:endParaRPr lang="en-US"/>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8" name="Date Placeholder 3"/>
          <p:cNvSpPr txBox="1">
            <a:spLocks/>
          </p:cNvSpPr>
          <p:nvPr userDrawn="1"/>
        </p:nvSpPr>
        <p:spPr>
          <a:xfrm>
            <a:off x="381000" y="6324600"/>
            <a:ext cx="3657600" cy="329184"/>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lumMod val="90000"/>
                    <a:lumOff val="10000"/>
                  </a:schemeClr>
                </a:solidFill>
                <a:effectLst/>
                <a:uLnTx/>
                <a:uFillTx/>
                <a:latin typeface="+mn-lt"/>
                <a:ea typeface="+mn-ea"/>
                <a:cs typeface="+mn-cs"/>
              </a:rPr>
              <a:t>Hydraulics &amp; Hydraulic Machines</a:t>
            </a:r>
            <a:endParaRPr kumimoji="0" lang="en-US" sz="1200" b="0" i="0" u="none" strike="noStrike" kern="1200" cap="none" spc="0" normalizeH="0" baseline="0" noProof="0" dirty="0">
              <a:ln>
                <a:noFill/>
              </a:ln>
              <a:solidFill>
                <a:schemeClr val="tx1">
                  <a:lumMod val="90000"/>
                  <a:lumOff val="10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9/10/2021</a:t>
            </a:r>
            <a:endParaRPr lang="en-US" dirty="0"/>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9/10/2021</a:t>
            </a:r>
            <a:endParaRPr lang="en-US" dirty="0"/>
          </a:p>
        </p:txBody>
      </p:sp>
      <p:sp>
        <p:nvSpPr>
          <p:cNvPr id="6" name="Footer Placeholder 5"/>
          <p:cNvSpPr>
            <a:spLocks noGrp="1"/>
          </p:cNvSpPr>
          <p:nvPr>
            <p:ph type="ftr" sz="quarter" idx="11"/>
          </p:nvPr>
        </p:nvSpPr>
        <p:spPr/>
        <p:txBody>
          <a:bodyPr/>
          <a:lstStyle>
            <a:extLst/>
          </a:lstStyle>
          <a:p>
            <a:pPr algn="r"/>
            <a:r>
              <a:rPr lang="en-GB" smtClean="0"/>
              <a:t>CIVIL Dept. BGSIT.</a:t>
            </a:r>
            <a:endParaRPr lang="en-GB"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9/10/2021</a:t>
            </a:r>
            <a:endParaRPr lang="en-US" dirty="0"/>
          </a:p>
        </p:txBody>
      </p:sp>
      <p:sp>
        <p:nvSpPr>
          <p:cNvPr id="8" name="Footer Placeholder 7"/>
          <p:cNvSpPr>
            <a:spLocks noGrp="1"/>
          </p:cNvSpPr>
          <p:nvPr>
            <p:ph type="ftr" sz="quarter" idx="11"/>
          </p:nvPr>
        </p:nvSpPr>
        <p:spPr/>
        <p:txBody>
          <a:bodyPr/>
          <a:lstStyle>
            <a:extLst/>
          </a:lstStyle>
          <a:p>
            <a:pPr algn="r"/>
            <a:r>
              <a:rPr lang="en-GB" smtClean="0"/>
              <a:t>CIVIL Dept. BGSIT.</a:t>
            </a:r>
            <a:endParaRPr lang="en-GB" dirty="0"/>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9/10/2021</a:t>
            </a:r>
            <a:endParaRPr lang="en-US" dirty="0"/>
          </a:p>
        </p:txBody>
      </p:sp>
      <p:sp>
        <p:nvSpPr>
          <p:cNvPr id="4" name="Footer Placeholder 3"/>
          <p:cNvSpPr>
            <a:spLocks noGrp="1"/>
          </p:cNvSpPr>
          <p:nvPr>
            <p:ph type="ftr" sz="quarter" idx="11"/>
          </p:nvPr>
        </p:nvSpPr>
        <p:spPr/>
        <p:txBody>
          <a:bodyPr/>
          <a:lstStyle>
            <a:extLst/>
          </a:lstStyle>
          <a:p>
            <a:pPr algn="r"/>
            <a:r>
              <a:rPr lang="en-GB" smtClean="0"/>
              <a:t>CIVIL Dept. BGSIT.</a:t>
            </a:r>
            <a:endParaRPr lang="en-GB" dirty="0"/>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9/10/2021</a:t>
            </a:r>
            <a:endParaRPr lang="en-US" dirty="0"/>
          </a:p>
        </p:txBody>
      </p:sp>
      <p:sp>
        <p:nvSpPr>
          <p:cNvPr id="3" name="Footer Placeholder 2"/>
          <p:cNvSpPr>
            <a:spLocks noGrp="1"/>
          </p:cNvSpPr>
          <p:nvPr>
            <p:ph type="ftr" sz="quarter" idx="11"/>
          </p:nvPr>
        </p:nvSpPr>
        <p:spPr/>
        <p:txBody>
          <a:bodyPr/>
          <a:lstStyle>
            <a:extLst/>
          </a:lstStyle>
          <a:p>
            <a:pPr algn="r"/>
            <a:r>
              <a:rPr lang="en-GB" smtClean="0"/>
              <a:t>CIVIL Dept. BGSIT.</a:t>
            </a:r>
            <a:endParaRPr lang="en-GB" dirty="0"/>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9/10/2021</a:t>
            </a:r>
            <a:endParaRPr lang="en-US" dirty="0"/>
          </a:p>
        </p:txBody>
      </p:sp>
      <p:sp>
        <p:nvSpPr>
          <p:cNvPr id="6" name="Footer Placeholder 5"/>
          <p:cNvSpPr>
            <a:spLocks noGrp="1"/>
          </p:cNvSpPr>
          <p:nvPr>
            <p:ph type="ftr" sz="quarter" idx="11"/>
          </p:nvPr>
        </p:nvSpPr>
        <p:spPr/>
        <p:txBody>
          <a:bodyPr/>
          <a:lstStyle>
            <a:extLst/>
          </a:lstStyle>
          <a:p>
            <a:pPr algn="r"/>
            <a:r>
              <a:rPr lang="en-GB" smtClean="0"/>
              <a:t>CIVIL Dept. BGSIT.</a:t>
            </a:r>
            <a:endParaRPr lang="en-GB"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9/10/2021</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a:r>
              <a:rPr lang="en-GB" smtClean="0"/>
              <a:t>CIVIL Dept. BGSIT.</a:t>
            </a:r>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9/10/2021</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a:r>
              <a:rPr lang="en-GB" smtClean="0"/>
              <a:t>CIVIL Dept. BGSIT.</a:t>
            </a:r>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4.emf"/><Relationship Id="rId13" Type="http://schemas.openxmlformats.org/officeDocument/2006/relationships/image" Target="../media/image27.emf"/><Relationship Id="rId3" Type="http://schemas.openxmlformats.org/officeDocument/2006/relationships/oleObject" Target="../embeddings/oleObject1.bin"/><Relationship Id="rId7" Type="http://schemas.openxmlformats.org/officeDocument/2006/relationships/oleObject" Target="../embeddings/oleObject4.bin"/><Relationship Id="rId12" Type="http://schemas.openxmlformats.org/officeDocument/2006/relationships/image" Target="../media/image2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3.png"/><Relationship Id="rId11" Type="http://schemas.openxmlformats.org/officeDocument/2006/relationships/image" Target="../media/image25.emf"/><Relationship Id="rId5" Type="http://schemas.openxmlformats.org/officeDocument/2006/relationships/oleObject" Target="../embeddings/oleObject3.bin"/><Relationship Id="rId10" Type="http://schemas.openxmlformats.org/officeDocument/2006/relationships/oleObject" Target="../embeddings/oleObject6.bin"/><Relationship Id="rId4" Type="http://schemas.openxmlformats.org/officeDocument/2006/relationships/oleObject" Target="../embeddings/oleObject2.bin"/><Relationship Id="rId9"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6705600" cy="1219200"/>
          </a:xfrm>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HYDRAULICS &amp; HYDRAULIC MACHINES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09600" y="3276600"/>
            <a:ext cx="6705600" cy="533400"/>
          </a:xfrm>
        </p:spPr>
        <p:txBody>
          <a:bodyPr/>
          <a:lstStyle/>
          <a:p>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6004446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latin typeface="Georgia" pitchFamily="18" charset="0"/>
              </a:rPr>
              <a:t/>
            </a:r>
            <a:br>
              <a:rPr lang="en-US" b="1" i="1" dirty="0" smtClean="0">
                <a:latin typeface="Georgia" pitchFamily="18" charset="0"/>
              </a:rPr>
            </a:br>
            <a:r>
              <a:rPr lang="en-US" sz="4400" b="1" dirty="0" smtClean="0">
                <a:latin typeface="Times New Roman" pitchFamily="18" charset="0"/>
                <a:cs typeface="Times New Roman" pitchFamily="18" charset="0"/>
              </a:rPr>
              <a:t>Impeller</a:t>
            </a:r>
            <a:r>
              <a:rPr lang="ar-IQ" sz="4400" b="1" dirty="0">
                <a:latin typeface="Times New Roman" pitchFamily="18" charset="0"/>
                <a:cs typeface="Times New Roman" pitchFamily="18" charset="0"/>
              </a:rPr>
              <a:t/>
            </a:r>
            <a:br>
              <a:rPr lang="ar-IQ" sz="4400" b="1"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4" name="Rectangle 3"/>
          <p:cNvSpPr/>
          <p:nvPr/>
        </p:nvSpPr>
        <p:spPr>
          <a:xfrm>
            <a:off x="833438" y="1268413"/>
            <a:ext cx="7561262" cy="1938992"/>
          </a:xfrm>
          <a:prstGeom prst="rect">
            <a:avLst/>
          </a:prstGeom>
        </p:spPr>
        <p:txBody>
          <a:bodyPr>
            <a:spAutoFit/>
          </a:bodyPr>
          <a:lstStyle/>
          <a:p>
            <a:pPr fontAlgn="auto">
              <a:spcBef>
                <a:spcPts val="0"/>
              </a:spcBef>
              <a:spcAft>
                <a:spcPts val="0"/>
              </a:spcAft>
              <a:defRPr/>
            </a:pPr>
            <a:r>
              <a:rPr lang="en-US" sz="2000" b="1" dirty="0">
                <a:latin typeface="Times New Roman" pitchFamily="18" charset="0"/>
                <a:cs typeface="Times New Roman" pitchFamily="18" charset="0"/>
              </a:rPr>
              <a:t>There are three main categories of impeller due type of impeller’s vane, which are used in the centrifugal pumps as;</a:t>
            </a:r>
          </a:p>
          <a:p>
            <a:pPr fontAlgn="auto">
              <a:spcBef>
                <a:spcPts val="0"/>
              </a:spcBef>
              <a:spcAft>
                <a:spcPts val="0"/>
              </a:spcAft>
              <a:defRPr/>
            </a:pPr>
            <a:endParaRPr lang="en-US" sz="2000" b="1" dirty="0">
              <a:latin typeface="Times New Roman" pitchFamily="18" charset="0"/>
              <a:cs typeface="Times New Roman" pitchFamily="18" charset="0"/>
            </a:endParaRPr>
          </a:p>
          <a:p>
            <a:pPr marL="285750" indent="-285750" fontAlgn="auto">
              <a:spcBef>
                <a:spcPts val="0"/>
              </a:spcBef>
              <a:spcAft>
                <a:spcPts val="0"/>
              </a:spcAft>
              <a:buFont typeface="Wingdings" pitchFamily="2" charset="2"/>
              <a:buChar char="§"/>
              <a:defRPr/>
            </a:pPr>
            <a:r>
              <a:rPr lang="en-US" sz="2000" b="1" dirty="0">
                <a:latin typeface="Times New Roman" pitchFamily="18" charset="0"/>
                <a:cs typeface="Times New Roman" pitchFamily="18" charset="0"/>
              </a:rPr>
              <a:t>Radial vanes, Fig. (a).</a:t>
            </a:r>
          </a:p>
          <a:p>
            <a:pPr marL="285750" indent="-285750" fontAlgn="auto">
              <a:spcBef>
                <a:spcPts val="0"/>
              </a:spcBef>
              <a:spcAft>
                <a:spcPts val="0"/>
              </a:spcAft>
              <a:buFont typeface="Wingdings" pitchFamily="2" charset="2"/>
              <a:buChar char="§"/>
              <a:defRPr/>
            </a:pPr>
            <a:r>
              <a:rPr lang="en-US" sz="2000" b="1" dirty="0">
                <a:latin typeface="Times New Roman" pitchFamily="18" charset="0"/>
                <a:cs typeface="Times New Roman" pitchFamily="18" charset="0"/>
              </a:rPr>
              <a:t>Backward vanes, Fig. (b).</a:t>
            </a:r>
          </a:p>
          <a:p>
            <a:pPr marL="285750" indent="-285750" fontAlgn="auto">
              <a:spcBef>
                <a:spcPts val="0"/>
              </a:spcBef>
              <a:spcAft>
                <a:spcPts val="0"/>
              </a:spcAft>
              <a:buFont typeface="Wingdings" pitchFamily="2" charset="2"/>
              <a:buChar char="§"/>
              <a:defRPr/>
            </a:pPr>
            <a:r>
              <a:rPr lang="en-US" sz="2000" b="1" dirty="0">
                <a:latin typeface="Times New Roman" pitchFamily="18" charset="0"/>
                <a:cs typeface="Times New Roman" pitchFamily="18" charset="0"/>
              </a:rPr>
              <a:t>Forward vanes, Fig. (c). </a:t>
            </a:r>
          </a:p>
        </p:txBody>
      </p:sp>
      <p:pic>
        <p:nvPicPr>
          <p:cNvPr id="5" name="Picture 2" descr="Fig5"/>
          <p:cNvPicPr>
            <a:picLocks noChangeAspect="1" noChangeArrowheads="1"/>
          </p:cNvPicPr>
          <p:nvPr/>
        </p:nvPicPr>
        <p:blipFill>
          <a:blip r:embed="rId3">
            <a:extLst>
              <a:ext uri="{28A0092B-C50C-407E-A947-70E740481C1C}">
                <a14:useLocalDpi xmlns="" xmlns:a14="http://schemas.microsoft.com/office/drawing/2010/main" val="0"/>
              </a:ext>
            </a:extLst>
          </a:blip>
          <a:srcRect b="16241"/>
          <a:stretch>
            <a:fillRect/>
          </a:stretch>
        </p:blipFill>
        <p:spPr bwMode="auto">
          <a:xfrm>
            <a:off x="838200" y="3594755"/>
            <a:ext cx="6057900" cy="230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2799770" y="930275"/>
            <a:ext cx="184730" cy="338554"/>
          </a:xfrm>
          <a:prstGeom prst="rect">
            <a:avLst/>
          </a:prstGeom>
          <a:noFill/>
        </p:spPr>
        <p:txBody>
          <a:bodyPr wrap="none" rtlCol="1">
            <a:spAutoFit/>
          </a:bodyPr>
          <a:lstStyle/>
          <a:p>
            <a:pPr algn="r" rtl="1" fontAlgn="auto">
              <a:spcBef>
                <a:spcPts val="0"/>
              </a:spcBef>
              <a:spcAft>
                <a:spcPts val="0"/>
              </a:spcAft>
              <a:defRPr/>
            </a:pPr>
            <a:endParaRPr lang="ar-IQ" sz="1600" b="1" i="1" dirty="0">
              <a:latin typeface="Georgia" pitchFamily="18" charset="0"/>
              <a:ea typeface="+mn-ea"/>
              <a:cs typeface="+mn-cs"/>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10</a:t>
            </a:fld>
            <a:endParaRPr kumimoji="0" lang="en-US"/>
          </a:p>
        </p:txBody>
      </p:sp>
      <p:sp>
        <p:nvSpPr>
          <p:cNvPr id="8" name="Footer Placeholder 7"/>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85584376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2000"/>
                                        <p:tgtEl>
                                          <p:spTgt spid="4"/>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solidFill>
                  <a:schemeClr val="accent3">
                    <a:lumMod val="75000"/>
                  </a:schemeClr>
                </a:solidFill>
                <a:latin typeface="Times New Roman" pitchFamily="18" charset="0"/>
                <a:cs typeface="Times New Roman" pitchFamily="18" charset="0"/>
              </a:rPr>
              <a:t/>
            </a:r>
            <a:br>
              <a:rPr lang="en-US" b="1" dirty="0" smtClean="0">
                <a:solidFill>
                  <a:schemeClr val="accent3">
                    <a:lumMod val="75000"/>
                  </a:schemeClr>
                </a:solidFill>
                <a:latin typeface="Times New Roman" pitchFamily="18" charset="0"/>
                <a:cs typeface="Times New Roman" pitchFamily="18" charset="0"/>
              </a:rPr>
            </a:br>
            <a:r>
              <a:rPr lang="en-US" b="1" dirty="0" smtClean="0">
                <a:solidFill>
                  <a:schemeClr val="accent3">
                    <a:lumMod val="75000"/>
                  </a:schemeClr>
                </a:solidFill>
                <a:latin typeface="Times New Roman" pitchFamily="18" charset="0"/>
                <a:cs typeface="Times New Roman" pitchFamily="18" charset="0"/>
              </a:rPr>
              <a:t>Impeller</a:t>
            </a:r>
            <a:r>
              <a:rPr lang="en-US" b="1" dirty="0">
                <a:solidFill>
                  <a:schemeClr val="accent3">
                    <a:lumMod val="75000"/>
                  </a:schemeClr>
                </a:solidFill>
                <a:latin typeface="Times New Roman" pitchFamily="18" charset="0"/>
                <a:cs typeface="Times New Roman" pitchFamily="18" charset="0"/>
              </a:rPr>
              <a:t/>
            </a:r>
            <a:br>
              <a:rPr lang="en-US" b="1" dirty="0">
                <a:solidFill>
                  <a:schemeClr val="accent3">
                    <a:lumMod val="75000"/>
                  </a:schemeClr>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 Box 9"/>
          <p:cNvSpPr txBox="1">
            <a:spLocks noChangeArrowheads="1"/>
          </p:cNvSpPr>
          <p:nvPr/>
        </p:nvSpPr>
        <p:spPr bwMode="auto">
          <a:xfrm>
            <a:off x="6227763" y="3933825"/>
            <a:ext cx="24479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l" rtl="0">
              <a:spcBef>
                <a:spcPct val="50000"/>
              </a:spcBef>
            </a:pPr>
            <a:r>
              <a:rPr lang="en-US" sz="2000" b="1"/>
              <a:t>   </a:t>
            </a:r>
            <a:r>
              <a:rPr lang="en-US" b="1">
                <a:solidFill>
                  <a:srgbClr val="FF6600"/>
                </a:solidFill>
                <a:latin typeface="Georgia" pitchFamily="18" charset="0"/>
              </a:rPr>
              <a:t>Radial</a:t>
            </a:r>
            <a:r>
              <a:rPr lang="en-US" sz="2000" b="1"/>
              <a:t> </a:t>
            </a:r>
            <a:r>
              <a:rPr lang="en-US" b="1">
                <a:solidFill>
                  <a:srgbClr val="FF6600"/>
                </a:solidFill>
                <a:latin typeface="Georgia" pitchFamily="18" charset="0"/>
              </a:rPr>
              <a:t>flow</a:t>
            </a:r>
          </a:p>
        </p:txBody>
      </p:sp>
      <p:sp>
        <p:nvSpPr>
          <p:cNvPr id="5" name="Text Box 10"/>
          <p:cNvSpPr txBox="1">
            <a:spLocks noChangeArrowheads="1"/>
          </p:cNvSpPr>
          <p:nvPr/>
        </p:nvSpPr>
        <p:spPr bwMode="auto">
          <a:xfrm>
            <a:off x="1763713" y="3933825"/>
            <a:ext cx="24479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l" rtl="0">
              <a:spcBef>
                <a:spcPct val="50000"/>
              </a:spcBef>
            </a:pPr>
            <a:r>
              <a:rPr lang="en-US" sz="2000" b="1"/>
              <a:t>   </a:t>
            </a:r>
            <a:r>
              <a:rPr lang="en-US" b="1">
                <a:solidFill>
                  <a:srgbClr val="FF6600"/>
                </a:solidFill>
                <a:latin typeface="Georgia" pitchFamily="18" charset="0"/>
              </a:rPr>
              <a:t>Axial flow</a:t>
            </a:r>
          </a:p>
        </p:txBody>
      </p:sp>
      <p:sp>
        <p:nvSpPr>
          <p:cNvPr id="6" name="Text Box 11"/>
          <p:cNvSpPr txBox="1">
            <a:spLocks noChangeArrowheads="1"/>
          </p:cNvSpPr>
          <p:nvPr/>
        </p:nvSpPr>
        <p:spPr bwMode="auto">
          <a:xfrm>
            <a:off x="3852863" y="5805488"/>
            <a:ext cx="24479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l" rtl="0">
              <a:spcBef>
                <a:spcPct val="50000"/>
              </a:spcBef>
            </a:pPr>
            <a:r>
              <a:rPr lang="en-US" sz="2000" b="1" dirty="0"/>
              <a:t>   </a:t>
            </a:r>
            <a:r>
              <a:rPr lang="en-US" b="1" dirty="0">
                <a:solidFill>
                  <a:srgbClr val="FF6600"/>
                </a:solidFill>
                <a:latin typeface="Georgia" pitchFamily="18" charset="0"/>
              </a:rPr>
              <a:t>Mixed flow</a:t>
            </a:r>
          </a:p>
        </p:txBody>
      </p:sp>
      <p:pic>
        <p:nvPicPr>
          <p:cNvPr id="7" name="Picture 1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5650" y="2339975"/>
            <a:ext cx="3671888" cy="1439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14"/>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743200" y="4273550"/>
            <a:ext cx="3648075" cy="1457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10" name="Group 9"/>
          <p:cNvGrpSpPr>
            <a:grpSpLocks/>
          </p:cNvGrpSpPr>
          <p:nvPr/>
        </p:nvGrpSpPr>
        <p:grpSpPr bwMode="auto">
          <a:xfrm>
            <a:off x="4835091" y="2292351"/>
            <a:ext cx="3330575" cy="1477962"/>
            <a:chOff x="4914524" y="2456596"/>
            <a:chExt cx="3041852" cy="1214651"/>
          </a:xfrm>
        </p:grpSpPr>
        <p:pic>
          <p:nvPicPr>
            <p:cNvPr id="11" name="Picture 13"/>
            <p:cNvPicPr>
              <a:picLocks noChangeAspect="1" noChangeArrowheads="1"/>
            </p:cNvPicPr>
            <p:nvPr/>
          </p:nvPicPr>
          <p:blipFill>
            <a:blip r:embed="rId4">
              <a:extLst>
                <a:ext uri="{28A0092B-C50C-407E-A947-70E740481C1C}">
                  <a14:useLocalDpi xmlns="" xmlns:a14="http://schemas.microsoft.com/office/drawing/2010/main" val="0"/>
                </a:ext>
              </a:extLst>
            </a:blip>
            <a:srcRect l="2596" t="7439" r="70920" b="8203"/>
            <a:stretch>
              <a:fillRect/>
            </a:stretch>
          </p:blipFill>
          <p:spPr bwMode="auto">
            <a:xfrm>
              <a:off x="4914524" y="2456596"/>
              <a:ext cx="972475" cy="12146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2" name="Picture 21"/>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6114676" y="2565115"/>
              <a:ext cx="833588" cy="10086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7236940" y="2565116"/>
              <a:ext cx="719436" cy="10086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14" name="Rectangle 13"/>
          <p:cNvSpPr/>
          <p:nvPr/>
        </p:nvSpPr>
        <p:spPr>
          <a:xfrm>
            <a:off x="457200" y="1647826"/>
            <a:ext cx="8001000" cy="584775"/>
          </a:xfrm>
          <a:prstGeom prst="rect">
            <a:avLst/>
          </a:prstGeom>
        </p:spPr>
        <p:txBody>
          <a:bodyPr wrap="square">
            <a:spAutoFit/>
          </a:bodyPr>
          <a:lstStyle/>
          <a:p>
            <a:pPr fontAlgn="auto">
              <a:spcBef>
                <a:spcPts val="0"/>
              </a:spcBef>
              <a:spcAft>
                <a:spcPts val="0"/>
              </a:spcAft>
              <a:defRPr/>
            </a:pPr>
            <a:r>
              <a:rPr lang="en-US" sz="1600" b="1" dirty="0" smtClean="0">
                <a:solidFill>
                  <a:schemeClr val="accent3"/>
                </a:solidFill>
                <a:latin typeface="Georgia" pitchFamily="18" charset="0"/>
                <a:ea typeface="+mn-ea"/>
                <a:cs typeface="+mn-cs"/>
              </a:rPr>
              <a:t>Based on the type of impeller three main categories </a:t>
            </a:r>
            <a:r>
              <a:rPr lang="en-US" sz="1600" b="1" dirty="0">
                <a:solidFill>
                  <a:schemeClr val="accent3"/>
                </a:solidFill>
                <a:latin typeface="Georgia" pitchFamily="18" charset="0"/>
                <a:ea typeface="+mn-ea"/>
                <a:cs typeface="+mn-cs"/>
              </a:rPr>
              <a:t>of centrifugal pumps exist</a:t>
            </a:r>
            <a:endParaRPr lang="ar-IQ" sz="1600" b="1" dirty="0">
              <a:solidFill>
                <a:schemeClr val="accent3"/>
              </a:solidFill>
              <a:latin typeface="Georgia" pitchFamily="18" charset="0"/>
              <a:ea typeface="+mn-ea"/>
              <a:cs typeface="+mn-cs"/>
            </a:endParaRPr>
          </a:p>
        </p:txBody>
      </p:sp>
      <p:sp>
        <p:nvSpPr>
          <p:cNvPr id="15" name="Slide Number Placeholder 14"/>
          <p:cNvSpPr>
            <a:spLocks noGrp="1"/>
          </p:cNvSpPr>
          <p:nvPr>
            <p:ph type="sldNum" sz="quarter" idx="12"/>
          </p:nvPr>
        </p:nvSpPr>
        <p:spPr/>
        <p:txBody>
          <a:bodyPr/>
          <a:lstStyle/>
          <a:p>
            <a:fld id="{D5BBC35B-A44B-4119-B8DA-DE9E3DFADA20}" type="slidenum">
              <a:rPr kumimoji="0" lang="en-US" smtClean="0"/>
              <a:pPr/>
              <a:t>11</a:t>
            </a:fld>
            <a:endParaRPr kumimoji="0" lang="en-US"/>
          </a:p>
        </p:txBody>
      </p:sp>
      <p:sp>
        <p:nvSpPr>
          <p:cNvPr id="16" name="Footer Placeholder 15"/>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267083632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77920" y="483763"/>
            <a:ext cx="45370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dirty="0">
                <a:latin typeface="Times New Roman" pitchFamily="18" charset="0"/>
                <a:cs typeface="Times New Roman" pitchFamily="18" charset="0"/>
              </a:rPr>
              <a:t>a) when </a:t>
            </a:r>
            <a:r>
              <a:rPr lang="el-GR" dirty="0">
                <a:latin typeface="Times New Roman" pitchFamily="18" charset="0"/>
                <a:cs typeface="Times New Roman" pitchFamily="18" charset="0"/>
              </a:rPr>
              <a:t>β</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&gt; 90</a:t>
            </a:r>
            <a:r>
              <a:rPr lang="en-US" baseline="30000" dirty="0">
                <a:latin typeface="Times New Roman" pitchFamily="18" charset="0"/>
                <a:cs typeface="Times New Roman" pitchFamily="18" charset="0"/>
              </a:rPr>
              <a:t>o</a:t>
            </a:r>
            <a:r>
              <a:rPr lang="en-US" dirty="0">
                <a:latin typeface="Times New Roman" pitchFamily="18" charset="0"/>
                <a:cs typeface="Times New Roman" pitchFamily="18" charset="0"/>
              </a:rPr>
              <a:t>, the Forwards curved vanes of the impeller. </a:t>
            </a:r>
            <a:endParaRPr lang="ar-IQ" dirty="0">
              <a:latin typeface="Times New Roman" pitchFamily="18" charset="0"/>
              <a:cs typeface="Times New Roman" pitchFamily="18" charset="0"/>
            </a:endParaRPr>
          </a:p>
        </p:txBody>
      </p:sp>
      <p:pic>
        <p:nvPicPr>
          <p:cNvPr id="6146" name="Picture 2" descr="Fig9"/>
          <p:cNvPicPr>
            <a:picLocks noChangeAspect="1" noChangeArrowheads="1"/>
          </p:cNvPicPr>
          <p:nvPr/>
        </p:nvPicPr>
        <p:blipFill>
          <a:blip r:embed="rId2">
            <a:extLst>
              <a:ext uri="{28A0092B-C50C-407E-A947-70E740481C1C}">
                <a14:useLocalDpi xmlns="" xmlns:a14="http://schemas.microsoft.com/office/drawing/2010/main" val="0"/>
              </a:ext>
            </a:extLst>
          </a:blip>
          <a:srcRect l="21600" r="14203" b="11916"/>
          <a:stretch>
            <a:fillRect/>
          </a:stretch>
        </p:blipFill>
        <p:spPr bwMode="auto">
          <a:xfrm>
            <a:off x="5772622" y="121813"/>
            <a:ext cx="2125663" cy="2016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767277" y="1318899"/>
            <a:ext cx="45720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dirty="0">
                <a:latin typeface="Times New Roman" pitchFamily="18" charset="0"/>
                <a:cs typeface="Times New Roman" pitchFamily="18" charset="0"/>
              </a:rPr>
              <a:t>b) when </a:t>
            </a:r>
            <a:r>
              <a:rPr lang="el-GR" dirty="0">
                <a:latin typeface="Times New Roman" pitchFamily="18" charset="0"/>
                <a:cs typeface="Times New Roman" pitchFamily="18" charset="0"/>
              </a:rPr>
              <a:t>β</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90</a:t>
            </a:r>
            <a:r>
              <a:rPr lang="en-US" baseline="30000" dirty="0">
                <a:latin typeface="Times New Roman" pitchFamily="18" charset="0"/>
                <a:cs typeface="Times New Roman" pitchFamily="18" charset="0"/>
              </a:rPr>
              <a:t>o</a:t>
            </a:r>
            <a:r>
              <a:rPr lang="en-US" dirty="0">
                <a:latin typeface="Times New Roman" pitchFamily="18" charset="0"/>
                <a:cs typeface="Times New Roman" pitchFamily="18" charset="0"/>
              </a:rPr>
              <a:t> , the radial curved vanes of the impeller.</a:t>
            </a:r>
          </a:p>
        </p:txBody>
      </p:sp>
      <p:pic>
        <p:nvPicPr>
          <p:cNvPr id="6147" name="Picture 3" descr="Fig10"/>
          <p:cNvPicPr>
            <a:picLocks noChangeAspect="1" noChangeArrowheads="1"/>
          </p:cNvPicPr>
          <p:nvPr/>
        </p:nvPicPr>
        <p:blipFill>
          <a:blip r:embed="rId3">
            <a:extLst>
              <a:ext uri="{28A0092B-C50C-407E-A947-70E740481C1C}">
                <a14:useLocalDpi xmlns="" xmlns:a14="http://schemas.microsoft.com/office/drawing/2010/main" val="0"/>
              </a:ext>
            </a:extLst>
          </a:blip>
          <a:srcRect l="4265" r="5431"/>
          <a:stretch>
            <a:fillRect/>
          </a:stretch>
        </p:blipFill>
        <p:spPr bwMode="auto">
          <a:xfrm>
            <a:off x="5869460" y="2212551"/>
            <a:ext cx="2028825" cy="2160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767277" y="2132908"/>
            <a:ext cx="4572000"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dirty="0">
                <a:latin typeface="Times New Roman" pitchFamily="18" charset="0"/>
                <a:cs typeface="Times New Roman" pitchFamily="18" charset="0"/>
              </a:rPr>
              <a:t>c) when </a:t>
            </a:r>
            <a:r>
              <a:rPr lang="el-GR" dirty="0">
                <a:latin typeface="Times New Roman" pitchFamily="18" charset="0"/>
                <a:cs typeface="Times New Roman" pitchFamily="18" charset="0"/>
              </a:rPr>
              <a:t>β</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&lt; 90</a:t>
            </a:r>
            <a:r>
              <a:rPr lang="en-US" baseline="30000" dirty="0">
                <a:latin typeface="Times New Roman" pitchFamily="18" charset="0"/>
                <a:cs typeface="Times New Roman" pitchFamily="18" charset="0"/>
              </a:rPr>
              <a:t>o</a:t>
            </a:r>
            <a:r>
              <a:rPr lang="en-US" dirty="0">
                <a:latin typeface="Times New Roman" pitchFamily="18" charset="0"/>
                <a:cs typeface="Times New Roman" pitchFamily="18" charset="0"/>
              </a:rPr>
              <a:t>, the Backwards curved vanes of the impeller. </a:t>
            </a:r>
            <a:endParaRPr lang="ar-IQ" dirty="0">
              <a:latin typeface="Times New Roman" pitchFamily="18" charset="0"/>
              <a:cs typeface="Times New Roman" pitchFamily="18" charset="0"/>
            </a:endParaRPr>
          </a:p>
        </p:txBody>
      </p:sp>
      <p:pic>
        <p:nvPicPr>
          <p:cNvPr id="6148" name="Picture 4" descr="Fig11"/>
          <p:cNvPicPr>
            <a:picLocks noChangeAspect="1" noChangeArrowheads="1"/>
          </p:cNvPicPr>
          <p:nvPr/>
        </p:nvPicPr>
        <p:blipFill>
          <a:blip r:embed="rId4">
            <a:extLst>
              <a:ext uri="{28A0092B-C50C-407E-A947-70E740481C1C}">
                <a14:useLocalDpi xmlns="" xmlns:a14="http://schemas.microsoft.com/office/drawing/2010/main" val="0"/>
              </a:ext>
            </a:extLst>
          </a:blip>
          <a:srcRect l="22305" r="22456" b="14310"/>
          <a:stretch>
            <a:fillRect/>
          </a:stretch>
        </p:blipFill>
        <p:spPr bwMode="auto">
          <a:xfrm>
            <a:off x="5772622" y="4106438"/>
            <a:ext cx="2011363" cy="2405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7"/>
          <p:cNvSpPr>
            <a:spLocks noChangeArrowheads="1"/>
          </p:cNvSpPr>
          <p:nvPr/>
        </p:nvSpPr>
        <p:spPr bwMode="auto">
          <a:xfrm>
            <a:off x="756634" y="2805008"/>
            <a:ext cx="5449505" cy="28623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nSpc>
                <a:spcPct val="150000"/>
              </a:lnSpc>
            </a:pPr>
            <a:r>
              <a:rPr lang="en-US" dirty="0">
                <a:latin typeface="Times New Roman" pitchFamily="18" charset="0"/>
                <a:ea typeface="Times New Roman" pitchFamily="18" charset="0"/>
                <a:cs typeface="Times New Roman" pitchFamily="18" charset="0"/>
              </a:rPr>
              <a:t>where :</a:t>
            </a:r>
          </a:p>
          <a:p>
            <a:pPr eaLnBrk="0" hangingPunct="0">
              <a:lnSpc>
                <a:spcPct val="150000"/>
              </a:lnSpc>
            </a:pPr>
            <a:r>
              <a:rPr lang="en-US" b="1" i="1" dirty="0">
                <a:latin typeface="Times New Roman" pitchFamily="18" charset="0"/>
                <a:ea typeface="Times New Roman" pitchFamily="18" charset="0"/>
                <a:cs typeface="Times New Roman" pitchFamily="18" charset="0"/>
              </a:rPr>
              <a:t>V</a:t>
            </a:r>
            <a:r>
              <a:rPr lang="en-US" i="1" dirty="0">
                <a:latin typeface="Times New Roman" pitchFamily="18" charset="0"/>
                <a:ea typeface="Times New Roman" pitchFamily="18" charset="0"/>
                <a:cs typeface="Times New Roman" pitchFamily="18" charset="0"/>
              </a:rPr>
              <a:t> =</a:t>
            </a:r>
            <a:r>
              <a:rPr lang="en-US" dirty="0">
                <a:latin typeface="Times New Roman" pitchFamily="18" charset="0"/>
                <a:ea typeface="Times New Roman" pitchFamily="18" charset="0"/>
                <a:cs typeface="Times New Roman" pitchFamily="18" charset="0"/>
              </a:rPr>
              <a:t> absolute velocity of the water.</a:t>
            </a:r>
            <a:endParaRPr lang="en-US" dirty="0">
              <a:latin typeface="Times New Roman" pitchFamily="18" charset="0"/>
              <a:cs typeface="Times New Roman" pitchFamily="18" charset="0"/>
            </a:endParaRPr>
          </a:p>
          <a:p>
            <a:pPr eaLnBrk="0" hangingPunct="0">
              <a:lnSpc>
                <a:spcPct val="150000"/>
              </a:lnSpc>
            </a:pPr>
            <a:r>
              <a:rPr lang="en-US" b="1" i="1" dirty="0">
                <a:latin typeface="Times New Roman" pitchFamily="18" charset="0"/>
                <a:cs typeface="Times New Roman" pitchFamily="18" charset="0"/>
              </a:rPr>
              <a:t>U</a:t>
            </a:r>
            <a:r>
              <a:rPr lang="en-US" dirty="0">
                <a:latin typeface="Times New Roman" pitchFamily="18" charset="0"/>
                <a:cs typeface="Times New Roman" pitchFamily="18" charset="0"/>
              </a:rPr>
              <a:t> = Tangential velocity of impeller (peripheral velocity).</a:t>
            </a:r>
          </a:p>
          <a:p>
            <a:pPr eaLnBrk="0" hangingPunct="0">
              <a:lnSpc>
                <a:spcPct val="150000"/>
              </a:lnSpc>
            </a:pPr>
            <a:r>
              <a:rPr lang="en-US" b="1" i="1" dirty="0" err="1">
                <a:latin typeface="Times New Roman" pitchFamily="18" charset="0"/>
                <a:cs typeface="Times New Roman" pitchFamily="18" charset="0"/>
              </a:rPr>
              <a:t>V</a:t>
            </a:r>
            <a:r>
              <a:rPr lang="en-US" b="1" i="1" baseline="-30000" dirty="0" err="1">
                <a:latin typeface="Times New Roman" pitchFamily="18" charset="0"/>
                <a:cs typeface="Times New Roman" pitchFamily="18" charset="0"/>
              </a:rPr>
              <a:t>r</a:t>
            </a:r>
            <a:r>
              <a:rPr lang="en-US" dirty="0">
                <a:latin typeface="Times New Roman" pitchFamily="18" charset="0"/>
                <a:cs typeface="Times New Roman" pitchFamily="18" charset="0"/>
              </a:rPr>
              <a:t> = relative velocity of water to the wheel.</a:t>
            </a:r>
          </a:p>
          <a:p>
            <a:pPr eaLnBrk="0" hangingPunct="0">
              <a:lnSpc>
                <a:spcPct val="150000"/>
              </a:lnSpc>
            </a:pPr>
            <a:r>
              <a:rPr lang="en-US" b="1" i="1" dirty="0" err="1">
                <a:latin typeface="Times New Roman" pitchFamily="18" charset="0"/>
                <a:cs typeface="Times New Roman" pitchFamily="18" charset="0"/>
              </a:rPr>
              <a:t>V</a:t>
            </a:r>
            <a:r>
              <a:rPr lang="en-US" b="1" i="1" baseline="-30000" dirty="0" err="1">
                <a:latin typeface="Times New Roman" pitchFamily="18" charset="0"/>
                <a:cs typeface="Times New Roman" pitchFamily="18" charset="0"/>
              </a:rPr>
              <a:t>f</a:t>
            </a:r>
            <a:r>
              <a:rPr lang="en-US" dirty="0">
                <a:latin typeface="Times New Roman" pitchFamily="18" charset="0"/>
                <a:cs typeface="Times New Roman" pitchFamily="18" charset="0"/>
              </a:rPr>
              <a:t>  = velocity flow.</a:t>
            </a:r>
          </a:p>
          <a:p>
            <a:pPr eaLnBrk="0" hangingPunct="0">
              <a:lnSpc>
                <a:spcPct val="150000"/>
              </a:lnSpc>
            </a:pPr>
            <a:r>
              <a:rPr lang="en-US" b="1" i="1" dirty="0">
                <a:latin typeface="Times New Roman" pitchFamily="18" charset="0"/>
                <a:cs typeface="Times New Roman" pitchFamily="18" charset="0"/>
              </a:rPr>
              <a:t>N</a:t>
            </a:r>
            <a:r>
              <a:rPr lang="en-US" dirty="0">
                <a:latin typeface="Times New Roman" pitchFamily="18" charset="0"/>
                <a:cs typeface="Times New Roman" pitchFamily="18" charset="0"/>
              </a:rPr>
              <a:t> = Speed of impeller in (rpm).</a:t>
            </a:r>
          </a:p>
          <a:p>
            <a:pPr eaLnBrk="0" hangingPunct="0"/>
            <a:endParaRPr lang="en-US" dirty="0">
              <a:latin typeface="Times New Roman" pitchFamily="18" charset="0"/>
              <a:cs typeface="Times New Roman" pitchFamily="18" charset="0"/>
            </a:endParaRPr>
          </a:p>
        </p:txBody>
      </p:sp>
      <p:pic>
        <p:nvPicPr>
          <p:cNvPr id="6154" name="Picture 1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84359" y="5308969"/>
            <a:ext cx="6115050"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514" name="TextBox 16"/>
          <p:cNvSpPr txBox="1">
            <a:spLocks noChangeArrowheads="1"/>
          </p:cNvSpPr>
          <p:nvPr/>
        </p:nvSpPr>
        <p:spPr bwMode="auto">
          <a:xfrm>
            <a:off x="7898285" y="6028901"/>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r>
              <a:rPr lang="en-US" i="1">
                <a:solidFill>
                  <a:srgbClr val="00B050"/>
                </a:solidFill>
                <a:latin typeface="Times New Roman" pitchFamily="18" charset="0"/>
                <a:cs typeface="Times New Roman" pitchFamily="18" charset="0"/>
              </a:rPr>
              <a:t>13</a:t>
            </a:r>
            <a:endParaRPr lang="ar-IQ" i="1">
              <a:solidFill>
                <a:srgbClr val="00B050"/>
              </a:solidFill>
              <a:latin typeface="Times New Roman" pitchFamily="18" charset="0"/>
              <a:cs typeface="Times New Roman" pitchFamily="18" charset="0"/>
            </a:endParaRPr>
          </a:p>
        </p:txBody>
      </p:sp>
      <p:sp>
        <p:nvSpPr>
          <p:cNvPr id="11" name="Slide Number Placeholder 10"/>
          <p:cNvSpPr>
            <a:spLocks noGrp="1"/>
          </p:cNvSpPr>
          <p:nvPr>
            <p:ph type="sldNum" sz="quarter" idx="12"/>
          </p:nvPr>
        </p:nvSpPr>
        <p:spPr/>
        <p:txBody>
          <a:bodyPr/>
          <a:lstStyle/>
          <a:p>
            <a:fld id="{D5BBC35B-A44B-4119-B8DA-DE9E3DFADA20}" type="slidenum">
              <a:rPr kumimoji="0" lang="en-US" smtClean="0"/>
              <a:pPr/>
              <a:t>12</a:t>
            </a:fld>
            <a:endParaRPr kumimoji="0" lang="en-US"/>
          </a:p>
        </p:txBody>
      </p:sp>
      <p:sp>
        <p:nvSpPr>
          <p:cNvPr id="12" name="Footer Placeholder 11"/>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209708308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500"/>
                                        <p:tgtEl>
                                          <p:spTgt spid="4"/>
                                        </p:tgtEl>
                                      </p:cBhvr>
                                    </p:animEffect>
                                  </p:childTnLst>
                                </p:cTn>
                              </p:par>
                              <p:par>
                                <p:cTn id="8" presetID="22" presetClass="entr" presetSubtype="1"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wipe(up)">
                                      <p:cBhvr>
                                        <p:cTn id="10" dur="1500"/>
                                        <p:tgtEl>
                                          <p:spTgt spid="6146"/>
                                        </p:tgtEl>
                                      </p:cBhvr>
                                    </p:animEffect>
                                  </p:childTnLst>
                                </p:cTn>
                              </p:par>
                            </p:childTnLst>
                          </p:cTn>
                        </p:par>
                        <p:par>
                          <p:cTn id="11" fill="hold" nodeType="afterGroup">
                            <p:stCondLst>
                              <p:cond delay="1500"/>
                            </p:stCondLst>
                            <p:childTnLst>
                              <p:par>
                                <p:cTn id="12" presetID="22" presetClass="entr" presetSubtype="1"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1500"/>
                                        <p:tgtEl>
                                          <p:spTgt spid="5"/>
                                        </p:tgtEl>
                                      </p:cBhvr>
                                    </p:animEffect>
                                  </p:childTnLst>
                                </p:cTn>
                              </p:par>
                              <p:par>
                                <p:cTn id="15" presetID="22" presetClass="entr" presetSubtype="1" fill="hold" nodeType="withEffect">
                                  <p:stCondLst>
                                    <p:cond delay="0"/>
                                  </p:stCondLst>
                                  <p:childTnLst>
                                    <p:set>
                                      <p:cBhvr>
                                        <p:cTn id="16" dur="1" fill="hold">
                                          <p:stCondLst>
                                            <p:cond delay="0"/>
                                          </p:stCondLst>
                                        </p:cTn>
                                        <p:tgtEl>
                                          <p:spTgt spid="6147"/>
                                        </p:tgtEl>
                                        <p:attrNameLst>
                                          <p:attrName>style.visibility</p:attrName>
                                        </p:attrNameLst>
                                      </p:cBhvr>
                                      <p:to>
                                        <p:strVal val="visible"/>
                                      </p:to>
                                    </p:set>
                                    <p:animEffect transition="in" filter="wipe(up)">
                                      <p:cBhvr>
                                        <p:cTn id="17" dur="1500"/>
                                        <p:tgtEl>
                                          <p:spTgt spid="6147"/>
                                        </p:tgtEl>
                                      </p:cBhvr>
                                    </p:animEffect>
                                  </p:childTnLst>
                                </p:cTn>
                              </p:par>
                            </p:childTnLst>
                          </p:cTn>
                        </p:par>
                        <p:par>
                          <p:cTn id="18" fill="hold" nodeType="afterGroup">
                            <p:stCondLst>
                              <p:cond delay="3000"/>
                            </p:stCondLst>
                            <p:childTnLst>
                              <p:par>
                                <p:cTn id="19" presetID="22"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1500"/>
                                        <p:tgtEl>
                                          <p:spTgt spid="7"/>
                                        </p:tgtEl>
                                      </p:cBhvr>
                                    </p:animEffect>
                                  </p:childTnLst>
                                </p:cTn>
                              </p:par>
                              <p:par>
                                <p:cTn id="22" presetID="22" presetClass="entr" presetSubtype="1" fill="hold" nodeType="withEffect">
                                  <p:stCondLst>
                                    <p:cond delay="0"/>
                                  </p:stCondLst>
                                  <p:childTnLst>
                                    <p:set>
                                      <p:cBhvr>
                                        <p:cTn id="23" dur="1" fill="hold">
                                          <p:stCondLst>
                                            <p:cond delay="0"/>
                                          </p:stCondLst>
                                        </p:cTn>
                                        <p:tgtEl>
                                          <p:spTgt spid="6148"/>
                                        </p:tgtEl>
                                        <p:attrNameLst>
                                          <p:attrName>style.visibility</p:attrName>
                                        </p:attrNameLst>
                                      </p:cBhvr>
                                      <p:to>
                                        <p:strVal val="visible"/>
                                      </p:to>
                                    </p:set>
                                    <p:animEffect transition="in" filter="wipe(up)">
                                      <p:cBhvr>
                                        <p:cTn id="24" dur="1500"/>
                                        <p:tgtEl>
                                          <p:spTgt spid="6148"/>
                                        </p:tgtEl>
                                      </p:cBhvr>
                                    </p:animEffect>
                                  </p:childTnLst>
                                </p:cTn>
                              </p:par>
                            </p:childTnLst>
                          </p:cTn>
                        </p:par>
                        <p:par>
                          <p:cTn id="25" fill="hold" nodeType="afterGroup">
                            <p:stCondLst>
                              <p:cond delay="4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1500"/>
                                        <p:tgtEl>
                                          <p:spTgt spid="10"/>
                                        </p:tgtEl>
                                      </p:cBhvr>
                                    </p:animEffect>
                                  </p:childTnLst>
                                </p:cTn>
                              </p:par>
                            </p:childTnLst>
                          </p:cTn>
                        </p:par>
                        <p:par>
                          <p:cTn id="29" fill="hold" nodeType="afterGroup">
                            <p:stCondLst>
                              <p:cond delay="6000"/>
                            </p:stCondLst>
                            <p:childTnLst>
                              <p:par>
                                <p:cTn id="30" presetID="22" presetClass="entr" presetSubtype="1" fill="hold" nodeType="afterEffect">
                                  <p:stCondLst>
                                    <p:cond delay="0"/>
                                  </p:stCondLst>
                                  <p:childTnLst>
                                    <p:set>
                                      <p:cBhvr>
                                        <p:cTn id="31" dur="1" fill="hold">
                                          <p:stCondLst>
                                            <p:cond delay="0"/>
                                          </p:stCondLst>
                                        </p:cTn>
                                        <p:tgtEl>
                                          <p:spTgt spid="6154"/>
                                        </p:tgtEl>
                                        <p:attrNameLst>
                                          <p:attrName>style.visibility</p:attrName>
                                        </p:attrNameLst>
                                      </p:cBhvr>
                                      <p:to>
                                        <p:strVal val="visible"/>
                                      </p:to>
                                    </p:set>
                                    <p:animEffect transition="in" filter="wipe(up)">
                                      <p:cBhvr>
                                        <p:cTn id="32" dur="1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1"/>
                </a:solidFill>
                <a:latin typeface="Times New Roman" pitchFamily="18" charset="0"/>
                <a:cs typeface="Times New Roman" pitchFamily="18" charset="0"/>
              </a:rPr>
              <a:t>Casing</a:t>
            </a:r>
            <a:endParaRPr lang="en-US" dirty="0">
              <a:solidFill>
                <a:schemeClr val="tx1"/>
              </a:solidFill>
              <a:latin typeface="Times New Roman" pitchFamily="18" charset="0"/>
              <a:cs typeface="Times New Roman" pitchFamily="18" charset="0"/>
            </a:endParaRPr>
          </a:p>
        </p:txBody>
      </p:sp>
      <p:sp>
        <p:nvSpPr>
          <p:cNvPr id="5" name="Text Box 12"/>
          <p:cNvSpPr txBox="1">
            <a:spLocks noChangeArrowheads="1"/>
          </p:cNvSpPr>
          <p:nvPr/>
        </p:nvSpPr>
        <p:spPr bwMode="auto">
          <a:xfrm>
            <a:off x="1133475" y="3276600"/>
            <a:ext cx="5976937"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l" rtl="0"/>
            <a:r>
              <a:rPr lang="en-US" sz="2000" b="1" dirty="0">
                <a:latin typeface="Times New Roman" pitchFamily="18" charset="0"/>
                <a:cs typeface="Times New Roman" pitchFamily="18" charset="0"/>
              </a:rPr>
              <a:t>II. Circular casings </a:t>
            </a:r>
            <a:r>
              <a:rPr lang="en-US" sz="2000" dirty="0">
                <a:latin typeface="Times New Roman" pitchFamily="18" charset="0"/>
                <a:cs typeface="Times New Roman" pitchFamily="18" charset="0"/>
              </a:rPr>
              <a:t>for low head and high capacity.</a:t>
            </a:r>
          </a:p>
          <a:p>
            <a:pPr algn="l" rtl="0"/>
            <a:endParaRPr lang="en-US" sz="1600" dirty="0">
              <a:latin typeface="Georgia" pitchFamily="18" charset="0"/>
            </a:endParaRPr>
          </a:p>
        </p:txBody>
      </p:sp>
      <p:sp>
        <p:nvSpPr>
          <p:cNvPr id="6" name="Text Box 12"/>
          <p:cNvSpPr txBox="1">
            <a:spLocks noChangeArrowheads="1"/>
          </p:cNvSpPr>
          <p:nvPr/>
        </p:nvSpPr>
        <p:spPr bwMode="auto">
          <a:xfrm>
            <a:off x="1422400" y="2333625"/>
            <a:ext cx="5637212"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justLow" rtl="0">
              <a:spcBef>
                <a:spcPct val="50000"/>
              </a:spcBef>
            </a:pPr>
            <a:r>
              <a:rPr lang="en-US" sz="2000" dirty="0">
                <a:latin typeface="Times New Roman" pitchFamily="18" charset="0"/>
                <a:cs typeface="Times New Roman" pitchFamily="18" charset="0"/>
              </a:rPr>
              <a:t>A </a:t>
            </a:r>
            <a:r>
              <a:rPr lang="en-US" sz="2000" i="1" dirty="0">
                <a:latin typeface="Times New Roman" pitchFamily="18" charset="0"/>
                <a:cs typeface="Times New Roman" pitchFamily="18" charset="0"/>
              </a:rPr>
              <a:t>volute </a:t>
            </a:r>
            <a:r>
              <a:rPr lang="en-US" sz="2000" dirty="0">
                <a:latin typeface="Times New Roman" pitchFamily="18" charset="0"/>
                <a:cs typeface="Times New Roman" pitchFamily="18" charset="0"/>
              </a:rPr>
              <a:t>is a curved funnel increasing in area to the discharge port. </a:t>
            </a:r>
          </a:p>
        </p:txBody>
      </p:sp>
      <p:sp>
        <p:nvSpPr>
          <p:cNvPr id="7" name="Text Box 10"/>
          <p:cNvSpPr txBox="1">
            <a:spLocks noChangeArrowheads="1"/>
          </p:cNvSpPr>
          <p:nvPr/>
        </p:nvSpPr>
        <p:spPr bwMode="auto">
          <a:xfrm>
            <a:off x="1133475" y="1371600"/>
            <a:ext cx="4140200" cy="338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justLow" rtl="0"/>
            <a:r>
              <a:rPr lang="en-US" sz="1600" b="1" dirty="0">
                <a:latin typeface="Georgia" pitchFamily="18" charset="0"/>
              </a:rPr>
              <a:t>Casing generally are two types:</a:t>
            </a:r>
          </a:p>
        </p:txBody>
      </p:sp>
      <p:sp>
        <p:nvSpPr>
          <p:cNvPr id="8" name="Text Box 11"/>
          <p:cNvSpPr txBox="1">
            <a:spLocks noChangeArrowheads="1"/>
          </p:cNvSpPr>
          <p:nvPr/>
        </p:nvSpPr>
        <p:spPr bwMode="auto">
          <a:xfrm>
            <a:off x="1098550" y="1828800"/>
            <a:ext cx="446405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l" rtl="0"/>
            <a:r>
              <a:rPr lang="en-US" sz="2000" b="1" dirty="0">
                <a:latin typeface="Times New Roman" pitchFamily="18" charset="0"/>
                <a:cs typeface="Times New Roman" pitchFamily="18" charset="0"/>
              </a:rPr>
              <a:t>I. Volute casings </a:t>
            </a:r>
            <a:r>
              <a:rPr lang="en-US" sz="2000" dirty="0">
                <a:latin typeface="Times New Roman" pitchFamily="18" charset="0"/>
                <a:cs typeface="Times New Roman" pitchFamily="18" charset="0"/>
              </a:rPr>
              <a:t>for a higher head.</a:t>
            </a:r>
          </a:p>
        </p:txBody>
      </p:sp>
      <p:sp>
        <p:nvSpPr>
          <p:cNvPr id="9" name="Text Box 11"/>
          <p:cNvSpPr txBox="1">
            <a:spLocks noChangeArrowheads="1"/>
          </p:cNvSpPr>
          <p:nvPr/>
        </p:nvSpPr>
        <p:spPr bwMode="auto">
          <a:xfrm>
            <a:off x="1493837" y="3736975"/>
            <a:ext cx="5641975"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Gill Sans MT" pitchFamily="34" charset="0"/>
                <a:ea typeface="Majalla UI"/>
                <a:cs typeface="Majalla UI"/>
              </a:defRPr>
            </a:lvl1pPr>
            <a:lvl2pPr marL="742950" indent="-285750" algn="r" rtl="1">
              <a:defRPr>
                <a:solidFill>
                  <a:schemeClr val="tx1"/>
                </a:solidFill>
                <a:latin typeface="Gill Sans MT" pitchFamily="34" charset="0"/>
                <a:ea typeface="Majalla UI"/>
                <a:cs typeface="Majalla UI"/>
              </a:defRPr>
            </a:lvl2pPr>
            <a:lvl3pPr marL="1143000" indent="-228600" algn="r" rtl="1">
              <a:defRPr>
                <a:solidFill>
                  <a:schemeClr val="tx1"/>
                </a:solidFill>
                <a:latin typeface="Gill Sans MT" pitchFamily="34" charset="0"/>
                <a:ea typeface="Majalla UI"/>
                <a:cs typeface="Majalla UI"/>
              </a:defRPr>
            </a:lvl3pPr>
            <a:lvl4pPr marL="1600200" indent="-228600" algn="r" rtl="1">
              <a:defRPr>
                <a:solidFill>
                  <a:schemeClr val="tx1"/>
                </a:solidFill>
                <a:latin typeface="Gill Sans MT" pitchFamily="34" charset="0"/>
                <a:ea typeface="Majalla UI"/>
                <a:cs typeface="Majalla UI"/>
              </a:defRPr>
            </a:lvl4pPr>
            <a:lvl5pPr marL="2057400" indent="-228600" algn="r" rtl="1">
              <a:defRPr>
                <a:solidFill>
                  <a:schemeClr val="tx1"/>
                </a:solidFill>
                <a:latin typeface="Gill Sans MT" pitchFamily="34" charset="0"/>
                <a:ea typeface="Majalla UI"/>
                <a:cs typeface="Majalla UI"/>
              </a:defRPr>
            </a:lvl5pPr>
            <a:lvl6pPr marL="2514600" indent="-228600" algn="r" rtl="1" fontAlgn="base">
              <a:spcBef>
                <a:spcPct val="0"/>
              </a:spcBef>
              <a:spcAft>
                <a:spcPct val="0"/>
              </a:spcAft>
              <a:defRPr>
                <a:solidFill>
                  <a:schemeClr val="tx1"/>
                </a:solidFill>
                <a:latin typeface="Gill Sans MT" pitchFamily="34" charset="0"/>
                <a:ea typeface="Majalla UI"/>
                <a:cs typeface="Majalla UI"/>
              </a:defRPr>
            </a:lvl6pPr>
            <a:lvl7pPr marL="2971800" indent="-228600" algn="r" rtl="1" fontAlgn="base">
              <a:spcBef>
                <a:spcPct val="0"/>
              </a:spcBef>
              <a:spcAft>
                <a:spcPct val="0"/>
              </a:spcAft>
              <a:defRPr>
                <a:solidFill>
                  <a:schemeClr val="tx1"/>
                </a:solidFill>
                <a:latin typeface="Gill Sans MT" pitchFamily="34" charset="0"/>
                <a:ea typeface="Majalla UI"/>
                <a:cs typeface="Majalla UI"/>
              </a:defRPr>
            </a:lvl7pPr>
            <a:lvl8pPr marL="3429000" indent="-228600" algn="r" rtl="1" fontAlgn="base">
              <a:spcBef>
                <a:spcPct val="0"/>
              </a:spcBef>
              <a:spcAft>
                <a:spcPct val="0"/>
              </a:spcAft>
              <a:defRPr>
                <a:solidFill>
                  <a:schemeClr val="tx1"/>
                </a:solidFill>
                <a:latin typeface="Gill Sans MT" pitchFamily="34" charset="0"/>
                <a:ea typeface="Majalla UI"/>
                <a:cs typeface="Majalla UI"/>
              </a:defRPr>
            </a:lvl8pPr>
            <a:lvl9pPr marL="3886200" indent="-228600" algn="r" rtl="1" fontAlgn="base">
              <a:spcBef>
                <a:spcPct val="0"/>
              </a:spcBef>
              <a:spcAft>
                <a:spcPct val="0"/>
              </a:spcAft>
              <a:defRPr>
                <a:solidFill>
                  <a:schemeClr val="tx1"/>
                </a:solidFill>
                <a:latin typeface="Gill Sans MT" pitchFamily="34" charset="0"/>
                <a:ea typeface="Majalla UI"/>
                <a:cs typeface="Majalla UI"/>
              </a:defRPr>
            </a:lvl9pPr>
          </a:lstStyle>
          <a:p>
            <a:pPr algn="justLow" rtl="0">
              <a:spcBef>
                <a:spcPct val="50000"/>
              </a:spcBef>
            </a:pPr>
            <a:r>
              <a:rPr lang="en-US" sz="2000" dirty="0">
                <a:latin typeface="Times New Roman" pitchFamily="18" charset="0"/>
                <a:cs typeface="Times New Roman" pitchFamily="18" charset="0"/>
              </a:rPr>
              <a:t>have stationary diffusion vanes surrounding the impeller periphery that convert velocity energy to pressure energy. </a:t>
            </a:r>
          </a:p>
        </p:txBody>
      </p:sp>
      <p:sp>
        <p:nvSpPr>
          <p:cNvPr id="10" name="Slide Number Placeholder 9"/>
          <p:cNvSpPr>
            <a:spLocks noGrp="1"/>
          </p:cNvSpPr>
          <p:nvPr>
            <p:ph type="sldNum" sz="quarter" idx="12"/>
          </p:nvPr>
        </p:nvSpPr>
        <p:spPr/>
        <p:txBody>
          <a:bodyPr/>
          <a:lstStyle/>
          <a:p>
            <a:fld id="{D5BBC35B-A44B-4119-B8DA-DE9E3DFADA20}" type="slidenum">
              <a:rPr kumimoji="0" lang="en-US" smtClean="0"/>
              <a:pPr/>
              <a:t>13</a:t>
            </a:fld>
            <a:endParaRPr kumimoji="0" lang="en-US"/>
          </a:p>
        </p:txBody>
      </p:sp>
      <p:sp>
        <p:nvSpPr>
          <p:cNvPr id="11" name="Footer Placeholder 10"/>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239455446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000" b="1" dirty="0">
                <a:latin typeface="Times New Roman" pitchFamily="18" charset="0"/>
                <a:cs typeface="Times New Roman" pitchFamily="18" charset="0"/>
              </a:rPr>
              <a:t>Priming is the process of filling the suction pipe, casing of the pump and the </a:t>
            </a:r>
            <a:r>
              <a:rPr lang="en-US" sz="2000" b="1" dirty="0" smtClean="0">
                <a:latin typeface="Times New Roman" pitchFamily="18" charset="0"/>
                <a:cs typeface="Times New Roman" pitchFamily="18" charset="0"/>
              </a:rPr>
              <a:t>delivery pipe </a:t>
            </a:r>
            <a:r>
              <a:rPr lang="en-US" sz="2000" b="1" dirty="0">
                <a:latin typeface="Times New Roman" pitchFamily="18" charset="0"/>
                <a:cs typeface="Times New Roman" pitchFamily="18" charset="0"/>
              </a:rPr>
              <a:t>upto the delivery valve with the liquid to be pumped</a:t>
            </a:r>
            <a:r>
              <a:rPr lang="en-US" sz="2000" b="1" dirty="0" smtClean="0">
                <a:latin typeface="Times New Roman" pitchFamily="18" charset="0"/>
                <a:cs typeface="Times New Roman" pitchFamily="18" charset="0"/>
              </a:rPr>
              <a:t>.</a:t>
            </a:r>
          </a:p>
          <a:p>
            <a:pPr algn="just"/>
            <a:endParaRPr lang="en-US" sz="2000" b="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If priming is not done the pump cannot deliver the liquid due to the fact that </a:t>
            </a:r>
            <a:r>
              <a:rPr lang="en-US" sz="2000" b="1" dirty="0" smtClean="0">
                <a:latin typeface="Times New Roman" pitchFamily="18" charset="0"/>
                <a:cs typeface="Times New Roman" pitchFamily="18" charset="0"/>
              </a:rPr>
              <a:t>the head </a:t>
            </a:r>
            <a:r>
              <a:rPr lang="en-US" sz="2000" b="1" dirty="0">
                <a:latin typeface="Times New Roman" pitchFamily="18" charset="0"/>
                <a:cs typeface="Times New Roman" pitchFamily="18" charset="0"/>
              </a:rPr>
              <a:t>generated by the Impeller will be in terms of meters of air which will be very </a:t>
            </a:r>
            <a:r>
              <a:rPr lang="en-US" sz="2000" b="1" dirty="0" smtClean="0">
                <a:latin typeface="Times New Roman" pitchFamily="18" charset="0"/>
                <a:cs typeface="Times New Roman" pitchFamily="18" charset="0"/>
              </a:rPr>
              <a:t>small. </a:t>
            </a:r>
            <a:endParaRPr lang="en-US" sz="2000" b="1" dirty="0">
              <a:latin typeface="Times New Roman" pitchFamily="18" charset="0"/>
              <a:cs typeface="Times New Roman" pitchFamily="18" charset="0"/>
            </a:endParaRPr>
          </a:p>
          <a:p>
            <a:pPr algn="just"/>
            <a:r>
              <a:rPr lang="en-US" sz="1800" b="1" i="1" dirty="0">
                <a:latin typeface="Times New Roman" pitchFamily="18" charset="0"/>
                <a:cs typeface="Times New Roman" pitchFamily="18" charset="0"/>
              </a:rPr>
              <a:t>(because specific weight of air is very much smaller than that of water</a:t>
            </a:r>
            <a:r>
              <a:rPr lang="en-US" sz="1800" b="1" i="1" dirty="0" smtClean="0">
                <a:latin typeface="Times New Roman" pitchFamily="18" charset="0"/>
                <a:cs typeface="Times New Roman" pitchFamily="18" charset="0"/>
              </a:rPr>
              <a:t>).</a:t>
            </a:r>
          </a:p>
          <a:p>
            <a:pPr algn="just"/>
            <a:endParaRPr lang="en-US" sz="1800" b="1" i="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Priming of a centrifugal pump can be done by any one of the following methods:</a:t>
            </a:r>
          </a:p>
          <a:p>
            <a:pPr algn="just"/>
            <a:r>
              <a:rPr lang="en-US" sz="2000" b="1" dirty="0">
                <a:latin typeface="Times New Roman" pitchFamily="18" charset="0"/>
                <a:cs typeface="Times New Roman" pitchFamily="18" charset="0"/>
              </a:rPr>
              <a:t>i) Priming with suction/vacuum pump.</a:t>
            </a:r>
          </a:p>
          <a:p>
            <a:pPr algn="just"/>
            <a:r>
              <a:rPr lang="en-US" sz="2000" b="1" dirty="0">
                <a:latin typeface="Times New Roman" pitchFamily="18" charset="0"/>
                <a:cs typeface="Times New Roman" pitchFamily="18" charset="0"/>
              </a:rPr>
              <a:t>ii) Priming with a jet pump.</a:t>
            </a:r>
          </a:p>
          <a:p>
            <a:pPr algn="just"/>
            <a:r>
              <a:rPr lang="en-US" sz="2000" b="1" dirty="0">
                <a:latin typeface="Times New Roman" pitchFamily="18" charset="0"/>
                <a:cs typeface="Times New Roman" pitchFamily="18" charset="0"/>
              </a:rPr>
              <a:t>iii) Priming with separator.</a:t>
            </a:r>
          </a:p>
          <a:p>
            <a:pPr algn="just"/>
            <a:r>
              <a:rPr lang="en-US" sz="2000" b="1" dirty="0">
                <a:latin typeface="Times New Roman" pitchFamily="18" charset="0"/>
                <a:cs typeface="Times New Roman" pitchFamily="18" charset="0"/>
              </a:rPr>
              <a:t>iv) Automatic or self priming</a:t>
            </a:r>
          </a:p>
        </p:txBody>
      </p:sp>
      <p:sp>
        <p:nvSpPr>
          <p:cNvPr id="2" name="Title 1"/>
          <p:cNvSpPr>
            <a:spLocks noGrp="1"/>
          </p:cNvSpPr>
          <p:nvPr>
            <p:ph type="title"/>
          </p:nvPr>
        </p:nvSpPr>
        <p:spPr/>
        <p:txBody>
          <a:bodyPr/>
          <a:lstStyle/>
          <a:p>
            <a:r>
              <a:rPr lang="en-US" b="1" dirty="0">
                <a:latin typeface="Times New Roman" pitchFamily="18" charset="0"/>
                <a:cs typeface="Times New Roman" pitchFamily="18" charset="0"/>
              </a:rPr>
              <a:t>Priming of a centrifugal pump</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14</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14441031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latin typeface="Times New Roman" pitchFamily="18" charset="0"/>
                <a:cs typeface="Times New Roman" pitchFamily="18" charset="0"/>
              </a:rPr>
              <a:t>Heads of a centrifugal pump</a:t>
            </a:r>
            <a:endParaRPr lang="en-US" b="1" dirty="0">
              <a:latin typeface="Times New Roman" pitchFamily="18" charset="0"/>
              <a:cs typeface="Times New Roman" pitchFamily="18" charset="0"/>
            </a:endParaRPr>
          </a:p>
        </p:txBody>
      </p:sp>
      <p:sp>
        <p:nvSpPr>
          <p:cNvPr id="13" name="Rectangle 10"/>
          <p:cNvSpPr txBox="1">
            <a:spLocks noChangeArrowheads="1"/>
          </p:cNvSpPr>
          <p:nvPr/>
        </p:nvSpPr>
        <p:spPr>
          <a:xfrm>
            <a:off x="884238" y="1066800"/>
            <a:ext cx="7802562" cy="4592875"/>
          </a:xfrm>
          <a:prstGeom prst="rect">
            <a:avLst/>
          </a:prstGeom>
          <a:noFill/>
        </p:spPr>
        <p:txBody>
          <a:bodyPr vert="horz" lIns="90488" tIns="44450" rIns="90488" bIns="4445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rgbClr val="000000"/>
                </a:solidFill>
                <a:latin typeface="Calibri"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rgbClr val="000000"/>
                </a:solidFill>
                <a:latin typeface="Calibri"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rgbClr val="000000"/>
                </a:solidFill>
                <a:latin typeface="Calibri"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rgbClr val="000000"/>
                </a:solidFill>
                <a:latin typeface="Calibri"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rgbClr val="000000"/>
                </a:solidFill>
                <a:latin typeface="Calibri"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b="1" dirty="0" smtClean="0">
                <a:latin typeface="Times New Roman" pitchFamily="18" charset="0"/>
                <a:cs typeface="Times New Roman" pitchFamily="18" charset="0"/>
              </a:rPr>
              <a:t>Head is a term for expressing feet of water column</a:t>
            </a:r>
          </a:p>
          <a:p>
            <a:r>
              <a:rPr lang="en-US" b="1" dirty="0" smtClean="0">
                <a:latin typeface="Times New Roman" pitchFamily="18" charset="0"/>
                <a:cs typeface="Times New Roman" pitchFamily="18" charset="0"/>
              </a:rPr>
              <a:t>Head can also be converted to pressure</a:t>
            </a:r>
          </a:p>
        </p:txBody>
      </p:sp>
      <p:grpSp>
        <p:nvGrpSpPr>
          <p:cNvPr id="14" name="Group 2"/>
          <p:cNvGrpSpPr>
            <a:grpSpLocks/>
          </p:cNvGrpSpPr>
          <p:nvPr/>
        </p:nvGrpSpPr>
        <p:grpSpPr bwMode="auto">
          <a:xfrm>
            <a:off x="1960122" y="2435225"/>
            <a:ext cx="1881188" cy="2755900"/>
            <a:chOff x="1283" y="1384"/>
            <a:chExt cx="1185" cy="1736"/>
          </a:xfrm>
          <a:solidFill>
            <a:srgbClr val="00B0F0"/>
          </a:solidFill>
        </p:grpSpPr>
        <p:sp>
          <p:nvSpPr>
            <p:cNvPr id="15" name="Rectangle 3"/>
            <p:cNvSpPr>
              <a:spLocks noChangeArrowheads="1"/>
            </p:cNvSpPr>
            <p:nvPr/>
          </p:nvSpPr>
          <p:spPr bwMode="auto">
            <a:xfrm>
              <a:off x="1283" y="1456"/>
              <a:ext cx="1184" cy="1664"/>
            </a:xfrm>
            <a:prstGeom prst="rect">
              <a:avLst/>
            </a:prstGeom>
            <a:grpFill/>
            <a:ln w="25400">
              <a:solidFill>
                <a:schemeClr val="tx1"/>
              </a:solidFill>
              <a:miter lim="800000"/>
              <a:headEnd/>
              <a:tailEnd/>
            </a:ln>
          </p:spPr>
          <p:txBody>
            <a:bodyPr wrap="none" anchor="ctr"/>
            <a:lstStyle/>
            <a:p>
              <a:endParaRPr lang="en-US"/>
            </a:p>
          </p:txBody>
        </p:sp>
        <p:sp>
          <p:nvSpPr>
            <p:cNvPr id="17" name="Rectangle 5"/>
            <p:cNvSpPr>
              <a:spLocks noChangeArrowheads="1"/>
            </p:cNvSpPr>
            <p:nvPr/>
          </p:nvSpPr>
          <p:spPr bwMode="auto">
            <a:xfrm>
              <a:off x="1286" y="1384"/>
              <a:ext cx="1182" cy="320"/>
            </a:xfrm>
            <a:prstGeom prst="rect">
              <a:avLst/>
            </a:prstGeom>
            <a:grpFill/>
            <a:ln w="25400">
              <a:solidFill>
                <a:schemeClr val="tx1"/>
              </a:solidFill>
              <a:miter lim="800000"/>
              <a:headEnd/>
              <a:tailEnd/>
            </a:ln>
          </p:spPr>
          <p:txBody>
            <a:bodyPr wrap="none" anchor="ctr"/>
            <a:lstStyle/>
            <a:p>
              <a:endParaRPr lang="en-US"/>
            </a:p>
          </p:txBody>
        </p:sp>
        <p:sp>
          <p:nvSpPr>
            <p:cNvPr id="18" name="Line 6"/>
            <p:cNvSpPr>
              <a:spLocks noChangeShapeType="1"/>
            </p:cNvSpPr>
            <p:nvPr/>
          </p:nvSpPr>
          <p:spPr bwMode="auto">
            <a:xfrm>
              <a:off x="1336" y="1425"/>
              <a:ext cx="1073" cy="1"/>
            </a:xfrm>
            <a:prstGeom prst="line">
              <a:avLst/>
            </a:prstGeom>
            <a:grpFill/>
            <a:ln w="127000">
              <a:solidFill>
                <a:schemeClr val="tx1"/>
              </a:solidFill>
              <a:round/>
              <a:headEnd/>
              <a:tailEnd/>
            </a:ln>
            <a:extLst/>
          </p:spPr>
          <p:txBody>
            <a:bodyPr wrap="none" anchor="ctr"/>
            <a:lstStyle/>
            <a:p>
              <a:endParaRPr lang="en-US"/>
            </a:p>
          </p:txBody>
        </p:sp>
      </p:grpSp>
      <p:sp>
        <p:nvSpPr>
          <p:cNvPr id="10" name="Rectangle 9"/>
          <p:cNvSpPr/>
          <p:nvPr/>
        </p:nvSpPr>
        <p:spPr>
          <a:xfrm>
            <a:off x="1802517" y="3636407"/>
            <a:ext cx="2146742" cy="369332"/>
          </a:xfrm>
          <a:prstGeom prst="rect">
            <a:avLst/>
          </a:prstGeom>
        </p:spPr>
        <p:txBody>
          <a:bodyPr wrap="none">
            <a:spAutoFit/>
          </a:bodyPr>
          <a:lstStyle/>
          <a:p>
            <a:r>
              <a:rPr lang="en-US" b="1" i="1" dirty="0">
                <a:solidFill>
                  <a:srgbClr val="D00000"/>
                </a:solidFill>
              </a:rPr>
              <a:t>Reservoir of Fluid</a:t>
            </a:r>
          </a:p>
        </p:txBody>
      </p:sp>
      <p:sp>
        <p:nvSpPr>
          <p:cNvPr id="28" name="Rectangle 4"/>
          <p:cNvSpPr>
            <a:spLocks noChangeArrowheads="1"/>
          </p:cNvSpPr>
          <p:nvPr/>
        </p:nvSpPr>
        <p:spPr bwMode="auto">
          <a:xfrm>
            <a:off x="3841310" y="4772025"/>
            <a:ext cx="2413000" cy="419100"/>
          </a:xfrm>
          <a:prstGeom prst="rect">
            <a:avLst/>
          </a:prstGeom>
          <a:solidFill>
            <a:srgbClr val="00B0F0"/>
          </a:solidFill>
          <a:ln w="25400">
            <a:solidFill>
              <a:schemeClr val="tx1"/>
            </a:solidFill>
            <a:miter lim="800000"/>
            <a:headEnd/>
            <a:tailEnd/>
          </a:ln>
        </p:spPr>
        <p:txBody>
          <a:bodyPr wrap="none" anchor="ctr"/>
          <a:lstStyle/>
          <a:p>
            <a:endParaRPr lang="en-US"/>
          </a:p>
        </p:txBody>
      </p:sp>
      <p:sp>
        <p:nvSpPr>
          <p:cNvPr id="29" name="Oval 18"/>
          <p:cNvSpPr>
            <a:spLocks noChangeArrowheads="1"/>
          </p:cNvSpPr>
          <p:nvPr/>
        </p:nvSpPr>
        <p:spPr bwMode="auto">
          <a:xfrm>
            <a:off x="5822510" y="4087812"/>
            <a:ext cx="431800" cy="346075"/>
          </a:xfrm>
          <a:prstGeom prst="ellipse">
            <a:avLst/>
          </a:prstGeom>
          <a:solidFill>
            <a:srgbClr val="FFFF00"/>
          </a:solidFill>
          <a:ln w="25400">
            <a:solidFill>
              <a:schemeClr val="tx1"/>
            </a:solidFill>
            <a:round/>
            <a:headEnd/>
            <a:tailEnd/>
          </a:ln>
        </p:spPr>
        <p:txBody>
          <a:bodyPr wrap="none" anchor="ctr"/>
          <a:lstStyle/>
          <a:p>
            <a:endParaRPr lang="en-US"/>
          </a:p>
        </p:txBody>
      </p:sp>
      <p:sp>
        <p:nvSpPr>
          <p:cNvPr id="30" name="Line 19"/>
          <p:cNvSpPr>
            <a:spLocks noChangeShapeType="1"/>
          </p:cNvSpPr>
          <p:nvPr/>
        </p:nvSpPr>
        <p:spPr bwMode="auto">
          <a:xfrm flipH="1" flipV="1">
            <a:off x="6035235" y="4103687"/>
            <a:ext cx="34925" cy="3032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1" name="Rectangle 20"/>
          <p:cNvSpPr>
            <a:spLocks noChangeArrowheads="1"/>
          </p:cNvSpPr>
          <p:nvPr/>
        </p:nvSpPr>
        <p:spPr bwMode="auto">
          <a:xfrm>
            <a:off x="6013010" y="4468812"/>
            <a:ext cx="50800" cy="269875"/>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32" name="Rectangle 25"/>
          <p:cNvSpPr>
            <a:spLocks noChangeArrowheads="1"/>
          </p:cNvSpPr>
          <p:nvPr/>
        </p:nvSpPr>
        <p:spPr bwMode="auto">
          <a:xfrm>
            <a:off x="6704013" y="4362450"/>
            <a:ext cx="1234313" cy="643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b="1" i="1" dirty="0">
                <a:solidFill>
                  <a:srgbClr val="D00000"/>
                </a:solidFill>
              </a:rPr>
              <a:t>Pressure </a:t>
            </a:r>
          </a:p>
          <a:p>
            <a:r>
              <a:rPr lang="en-US" b="1" i="1" dirty="0">
                <a:solidFill>
                  <a:srgbClr val="D00000"/>
                </a:solidFill>
              </a:rPr>
              <a:t>Gauge</a:t>
            </a:r>
          </a:p>
        </p:txBody>
      </p:sp>
      <p:sp>
        <p:nvSpPr>
          <p:cNvPr id="33" name="Line 26"/>
          <p:cNvSpPr>
            <a:spLocks noChangeShapeType="1"/>
          </p:cNvSpPr>
          <p:nvPr/>
        </p:nvSpPr>
        <p:spPr bwMode="auto">
          <a:xfrm flipH="1" flipV="1">
            <a:off x="6294437" y="4278312"/>
            <a:ext cx="423863" cy="381000"/>
          </a:xfrm>
          <a:prstGeom prst="line">
            <a:avLst/>
          </a:prstGeom>
          <a:noFill/>
          <a:ln w="25400">
            <a:solidFill>
              <a:srgbClr val="D00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4" name="Line 21"/>
          <p:cNvSpPr>
            <a:spLocks noChangeShapeType="1"/>
          </p:cNvSpPr>
          <p:nvPr/>
        </p:nvSpPr>
        <p:spPr bwMode="auto">
          <a:xfrm>
            <a:off x="3949259" y="2943225"/>
            <a:ext cx="1403350" cy="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 name="Line 22"/>
          <p:cNvSpPr>
            <a:spLocks noChangeShapeType="1"/>
          </p:cNvSpPr>
          <p:nvPr/>
        </p:nvSpPr>
        <p:spPr bwMode="auto">
          <a:xfrm flipV="1">
            <a:off x="5461440" y="4132222"/>
            <a:ext cx="0" cy="663575"/>
          </a:xfrm>
          <a:prstGeom prst="line">
            <a:avLst/>
          </a:prstGeom>
          <a:noFill/>
          <a:ln w="2540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 name="Line 23"/>
          <p:cNvSpPr>
            <a:spLocks noChangeShapeType="1"/>
          </p:cNvSpPr>
          <p:nvPr/>
        </p:nvSpPr>
        <p:spPr bwMode="auto">
          <a:xfrm>
            <a:off x="5442390" y="2943225"/>
            <a:ext cx="0" cy="734973"/>
          </a:xfrm>
          <a:prstGeom prst="line">
            <a:avLst/>
          </a:prstGeom>
          <a:noFill/>
          <a:ln w="2540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 name="Line 24"/>
          <p:cNvSpPr>
            <a:spLocks noChangeShapeType="1"/>
          </p:cNvSpPr>
          <p:nvPr/>
        </p:nvSpPr>
        <p:spPr bwMode="auto">
          <a:xfrm>
            <a:off x="5150290" y="4795798"/>
            <a:ext cx="774700" cy="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10"/>
          <p:cNvSpPr/>
          <p:nvPr/>
        </p:nvSpPr>
        <p:spPr>
          <a:xfrm>
            <a:off x="5099050" y="3773448"/>
            <a:ext cx="748923" cy="369332"/>
          </a:xfrm>
          <a:prstGeom prst="rect">
            <a:avLst/>
          </a:prstGeom>
        </p:spPr>
        <p:txBody>
          <a:bodyPr wrap="none">
            <a:spAutoFit/>
          </a:bodyPr>
          <a:lstStyle/>
          <a:p>
            <a:r>
              <a:rPr lang="en-US" b="1" dirty="0"/>
              <a:t>Head</a:t>
            </a:r>
          </a:p>
        </p:txBody>
      </p:sp>
      <p:sp>
        <p:nvSpPr>
          <p:cNvPr id="20" name="Slide Number Placeholder 19"/>
          <p:cNvSpPr>
            <a:spLocks noGrp="1"/>
          </p:cNvSpPr>
          <p:nvPr>
            <p:ph type="sldNum" sz="quarter" idx="12"/>
          </p:nvPr>
        </p:nvSpPr>
        <p:spPr/>
        <p:txBody>
          <a:bodyPr/>
          <a:lstStyle/>
          <a:p>
            <a:fld id="{D5BBC35B-A44B-4119-B8DA-DE9E3DFADA20}" type="slidenum">
              <a:rPr kumimoji="0" lang="en-US" smtClean="0"/>
              <a:pPr/>
              <a:t>15</a:t>
            </a:fld>
            <a:endParaRPr kumimoji="0" lang="en-US"/>
          </a:p>
        </p:txBody>
      </p:sp>
      <p:sp>
        <p:nvSpPr>
          <p:cNvPr id="21" name="Footer Placeholder 20"/>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58833995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ppt_x</p:attrName>
                                        </p:attrNameLst>
                                      </p:cBhvr>
                                      <p:tavLst>
                                        <p:tav tm="0">
                                          <p:val>
                                            <p:strVal val="#ppt_x"/>
                                          </p:val>
                                        </p:tav>
                                        <p:tav tm="100000">
                                          <p:val>
                                            <p:strVal val="#ppt_x"/>
                                          </p:val>
                                        </p:tav>
                                      </p:tavLst>
                                    </p:anim>
                                    <p:anim calcmode="lin" valueType="num">
                                      <p:cBhvr>
                                        <p:cTn id="20" dur="500" fill="hold"/>
                                        <p:tgtEl>
                                          <p:spTgt spid="14"/>
                                        </p:tgtEl>
                                        <p:attrNameLst>
                                          <p:attrName>ppt_y</p:attrName>
                                        </p:attrNameLst>
                                      </p:cBhvr>
                                      <p:tavLst>
                                        <p:tav tm="0">
                                          <p:val>
                                            <p:strVal val="#ppt_y+#ppt_h/2"/>
                                          </p:val>
                                        </p:tav>
                                        <p:tav tm="100000">
                                          <p:val>
                                            <p:strVal val="#ppt_y"/>
                                          </p:val>
                                        </p:tav>
                                      </p:tavLst>
                                    </p:anim>
                                    <p:anim calcmode="lin" valueType="num">
                                      <p:cBhvr>
                                        <p:cTn id="21" dur="500" fill="hold"/>
                                        <p:tgtEl>
                                          <p:spTgt spid="14"/>
                                        </p:tgtEl>
                                        <p:attrNameLst>
                                          <p:attrName>ppt_w</p:attrName>
                                        </p:attrNameLst>
                                      </p:cBhvr>
                                      <p:tavLst>
                                        <p:tav tm="0">
                                          <p:val>
                                            <p:strVal val="#ppt_w"/>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Heads of a centrifugal pump</a:t>
            </a:r>
            <a:endParaRPr lang="en-US" dirty="0"/>
          </a:p>
        </p:txBody>
      </p:sp>
      <p:grpSp>
        <p:nvGrpSpPr>
          <p:cNvPr id="4" name="Group 6"/>
          <p:cNvGrpSpPr>
            <a:grpSpLocks/>
          </p:cNvGrpSpPr>
          <p:nvPr/>
        </p:nvGrpSpPr>
        <p:grpSpPr bwMode="auto">
          <a:xfrm>
            <a:off x="3543300" y="1141413"/>
            <a:ext cx="5499100" cy="5095875"/>
            <a:chOff x="3059832" y="1484784"/>
            <a:chExt cx="5499547" cy="5095875"/>
          </a:xfrm>
        </p:grpSpPr>
        <p:pic>
          <p:nvPicPr>
            <p:cNvPr id="5" name="Picture 2" descr="Fig1"/>
            <p:cNvPicPr>
              <a:picLocks noChangeAspect="1" noChangeArrowheads="1"/>
            </p:cNvPicPr>
            <p:nvPr/>
          </p:nvPicPr>
          <p:blipFill>
            <a:blip r:embed="rId2">
              <a:extLst>
                <a:ext uri="{28A0092B-C50C-407E-A947-70E740481C1C}">
                  <a14:useLocalDpi xmlns="" xmlns:a14="http://schemas.microsoft.com/office/drawing/2010/main" val="0"/>
                </a:ext>
              </a:extLst>
            </a:blip>
            <a:srcRect r="4880"/>
            <a:stretch>
              <a:fillRect/>
            </a:stretch>
          </p:blipFill>
          <p:spPr bwMode="auto">
            <a:xfrm>
              <a:off x="3059832" y="1484784"/>
              <a:ext cx="5499547" cy="5095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4139420" y="6164734"/>
              <a:ext cx="3024434" cy="344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endParaRPr lang="ar-IQ"/>
            </a:p>
          </p:txBody>
        </p:sp>
      </p:grpSp>
      <p:sp>
        <p:nvSpPr>
          <p:cNvPr id="10" name="Rectangle 9"/>
          <p:cNvSpPr/>
          <p:nvPr/>
        </p:nvSpPr>
        <p:spPr>
          <a:xfrm>
            <a:off x="762000" y="1156438"/>
            <a:ext cx="4572000" cy="1938992"/>
          </a:xfrm>
          <a:prstGeom prst="rect">
            <a:avLst/>
          </a:prstGeom>
        </p:spPr>
        <p:txBody>
          <a:bodyPr>
            <a:spAutoFit/>
          </a:bodyPr>
          <a:lstStyle/>
          <a:p>
            <a:r>
              <a:rPr lang="en-US" sz="2000" i="1"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Velocity of fluid in the suction pipe</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d</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Velocity of fluid in the delivery pipe</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t>
            </a:r>
            <a:r>
              <a:rPr lang="en-US" sz="2000" i="1" dirty="0" err="1">
                <a:latin typeface="Times New Roman" pitchFamily="18" charset="0"/>
                <a:cs typeface="Times New Roman" pitchFamily="18" charset="0"/>
              </a:rPr>
              <a:t>h</a:t>
            </a:r>
            <a:r>
              <a:rPr lang="en-US" sz="2000" i="1" baseline="-25000" dirty="0" err="1">
                <a:latin typeface="Times New Roman" pitchFamily="18" charset="0"/>
                <a:cs typeface="Times New Roman" pitchFamily="18" charset="0"/>
              </a:rPr>
              <a:t>s</a:t>
            </a:r>
            <a:r>
              <a:rPr lang="en-US" sz="2000" dirty="0">
                <a:latin typeface="Times New Roman" pitchFamily="18" charset="0"/>
                <a:cs typeface="Times New Roman" pitchFamily="18" charset="0"/>
              </a:rPr>
              <a:t> = Suction head</a:t>
            </a:r>
            <a:r>
              <a:rPr lang="en-US" sz="2000" dirty="0" smtClean="0">
                <a:latin typeface="Times New Roman" pitchFamily="18" charset="0"/>
                <a:cs typeface="Times New Roman" pitchFamily="18" charset="0"/>
              </a:rPr>
              <a:t>.    </a:t>
            </a:r>
          </a:p>
          <a:p>
            <a:r>
              <a:rPr lang="en-US" sz="2000" i="1" dirty="0" err="1" smtClean="0">
                <a:latin typeface="Times New Roman" pitchFamily="18" charset="0"/>
                <a:cs typeface="Times New Roman" pitchFamily="18" charset="0"/>
              </a:rPr>
              <a:t>h</a:t>
            </a:r>
            <a:r>
              <a:rPr lang="en-US" sz="2000" i="1" baseline="-25000" dirty="0" err="1" smtClean="0">
                <a:latin typeface="Times New Roman" pitchFamily="18" charset="0"/>
                <a:cs typeface="Times New Roman" pitchFamily="18" charset="0"/>
              </a:rPr>
              <a:t>d</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Delivery head</a:t>
            </a:r>
            <a:r>
              <a:rPr lang="en-US" sz="2000" dirty="0" smtClean="0">
                <a:latin typeface="Times New Roman" pitchFamily="18" charset="0"/>
                <a:cs typeface="Times New Roman" pitchFamily="18" charset="0"/>
              </a:rPr>
              <a:t>.</a:t>
            </a:r>
          </a:p>
          <a:p>
            <a:r>
              <a:rPr lang="en-US" sz="2000" i="1" dirty="0" err="1" smtClean="0">
                <a:latin typeface="Times New Roman" pitchFamily="18" charset="0"/>
                <a:cs typeface="Times New Roman" pitchFamily="18" charset="0"/>
              </a:rPr>
              <a:t>h</a:t>
            </a:r>
            <a:r>
              <a:rPr lang="en-US" sz="2000" i="1" baseline="-25000" dirty="0" err="1" smtClean="0">
                <a:latin typeface="Times New Roman" pitchFamily="18" charset="0"/>
                <a:cs typeface="Times New Roman" pitchFamily="18" charset="0"/>
              </a:rPr>
              <a:t>fs</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head losses in the suction pipe.</a:t>
            </a:r>
          </a:p>
          <a:p>
            <a:r>
              <a:rPr lang="en-US" sz="2000" i="1" dirty="0" err="1" smtClean="0">
                <a:latin typeface="Times New Roman" pitchFamily="18" charset="0"/>
                <a:cs typeface="Times New Roman" pitchFamily="18" charset="0"/>
              </a:rPr>
              <a:t>h</a:t>
            </a:r>
            <a:r>
              <a:rPr lang="en-US" sz="2000" i="1" baseline="-25000" dirty="0" err="1" smtClean="0">
                <a:latin typeface="Times New Roman" pitchFamily="18" charset="0"/>
                <a:cs typeface="Times New Roman" pitchFamily="18" charset="0"/>
              </a:rPr>
              <a:t>fd</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head losses in the delivery pipe</a:t>
            </a:r>
          </a:p>
        </p:txBody>
      </p:sp>
      <p:sp>
        <p:nvSpPr>
          <p:cNvPr id="11" name="Rectangle 1"/>
          <p:cNvSpPr>
            <a:spLocks noChangeArrowheads="1"/>
          </p:cNvSpPr>
          <p:nvPr/>
        </p:nvSpPr>
        <p:spPr bwMode="auto">
          <a:xfrm>
            <a:off x="1082676" y="3860800"/>
            <a:ext cx="193674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rtl="1"/>
            <a:r>
              <a:rPr lang="en-US" b="1" dirty="0">
                <a:cs typeface="Majalla UI"/>
              </a:rPr>
              <a:t>Static head (</a:t>
            </a:r>
            <a:r>
              <a:rPr lang="en-US" b="1" dirty="0" err="1">
                <a:cs typeface="Majalla UI"/>
              </a:rPr>
              <a:t>H</a:t>
            </a:r>
            <a:r>
              <a:rPr lang="en-US" b="1" baseline="-25000" dirty="0" err="1">
                <a:cs typeface="Majalla UI"/>
              </a:rPr>
              <a:t>st</a:t>
            </a:r>
            <a:r>
              <a:rPr lang="en-US" dirty="0">
                <a:cs typeface="Majalla UI"/>
              </a:rPr>
              <a:t>)</a:t>
            </a:r>
            <a:endParaRPr lang="ar-IQ" dirty="0">
              <a:cs typeface="Majalla UI"/>
            </a:endParaRPr>
          </a:p>
        </p:txBody>
      </p:sp>
      <p:sp>
        <p:nvSpPr>
          <p:cNvPr id="12" name="Rectangle 2"/>
          <p:cNvSpPr>
            <a:spLocks noChangeArrowheads="1"/>
          </p:cNvSpPr>
          <p:nvPr/>
        </p:nvSpPr>
        <p:spPr bwMode="auto">
          <a:xfrm>
            <a:off x="1406483" y="4797425"/>
            <a:ext cx="1612942"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rtl="1"/>
            <a:r>
              <a:rPr lang="en-US" dirty="0">
                <a:cs typeface="Majalla UI"/>
              </a:rPr>
              <a:t> </a:t>
            </a:r>
            <a:r>
              <a:rPr lang="en-US" sz="2000" b="1" i="1" dirty="0" err="1">
                <a:latin typeface="Times New Roman" pitchFamily="18" charset="0"/>
                <a:cs typeface="Times New Roman" pitchFamily="18" charset="0"/>
              </a:rPr>
              <a:t>H</a:t>
            </a:r>
            <a:r>
              <a:rPr lang="en-US" sz="2000" b="1" i="1" baseline="-25000" dirty="0" err="1">
                <a:latin typeface="Times New Roman" pitchFamily="18" charset="0"/>
                <a:cs typeface="Times New Roman" pitchFamily="18" charset="0"/>
              </a:rPr>
              <a:t>st</a:t>
            </a:r>
            <a:r>
              <a:rPr lang="en-US" sz="2000" b="1" dirty="0">
                <a:latin typeface="Times New Roman" pitchFamily="18" charset="0"/>
                <a:cs typeface="Times New Roman" pitchFamily="18" charset="0"/>
              </a:rPr>
              <a:t> = </a:t>
            </a:r>
            <a:r>
              <a:rPr lang="en-US" sz="2000" b="1" i="1" dirty="0" err="1">
                <a:latin typeface="Times New Roman" pitchFamily="18" charset="0"/>
                <a:cs typeface="Times New Roman" pitchFamily="18" charset="0"/>
              </a:rPr>
              <a:t>h</a:t>
            </a:r>
            <a:r>
              <a:rPr lang="en-US" sz="2000" b="1" i="1" baseline="-25000" dirty="0" err="1">
                <a:latin typeface="Times New Roman" pitchFamily="18" charset="0"/>
                <a:cs typeface="Times New Roman" pitchFamily="18" charset="0"/>
              </a:rPr>
              <a:t>s</a:t>
            </a:r>
            <a:r>
              <a:rPr lang="en-US" sz="2000" b="1" dirty="0">
                <a:latin typeface="Times New Roman" pitchFamily="18" charset="0"/>
                <a:cs typeface="Times New Roman" pitchFamily="18" charset="0"/>
              </a:rPr>
              <a:t> + </a:t>
            </a:r>
            <a:r>
              <a:rPr lang="en-US" sz="2000" b="1" i="1" dirty="0" err="1">
                <a:latin typeface="Times New Roman" pitchFamily="18" charset="0"/>
                <a:cs typeface="Times New Roman" pitchFamily="18" charset="0"/>
              </a:rPr>
              <a:t>h</a:t>
            </a:r>
            <a:r>
              <a:rPr lang="en-US" sz="2000" b="1" i="1" baseline="-25000" dirty="0" err="1">
                <a:latin typeface="Times New Roman" pitchFamily="18" charset="0"/>
                <a:cs typeface="Times New Roman" pitchFamily="18" charset="0"/>
              </a:rPr>
              <a:t>d</a:t>
            </a:r>
            <a:r>
              <a:rPr lang="en-US" sz="2000" b="1" i="1" dirty="0">
                <a:latin typeface="Times New Roman" pitchFamily="18" charset="0"/>
                <a:cs typeface="Times New Roman" pitchFamily="18" charset="0"/>
              </a:rPr>
              <a:t> </a:t>
            </a:r>
            <a:endParaRPr lang="ar-IQ" sz="2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16</a:t>
            </a:fld>
            <a:endParaRPr kumimoji="0" lang="en-US"/>
          </a:p>
        </p:txBody>
      </p:sp>
      <p:sp>
        <p:nvSpPr>
          <p:cNvPr id="13" name="Footer Placeholder 12"/>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27301860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143000" y="364331"/>
            <a:ext cx="2770310" cy="400110"/>
          </a:xfrm>
          <a:prstGeom prst="rect">
            <a:avLst/>
          </a:prstGeom>
        </p:spPr>
        <p:txBody>
          <a:bodyPr wrap="none">
            <a:spAutoFit/>
          </a:bodyPr>
          <a:lstStyle/>
          <a:p>
            <a:pPr fontAlgn="auto">
              <a:spcBef>
                <a:spcPts val="0"/>
              </a:spcBef>
              <a:spcAft>
                <a:spcPts val="0"/>
              </a:spcAft>
              <a:defRPr/>
            </a:pPr>
            <a:r>
              <a:rPr lang="en-US" sz="2000" b="1" i="1" dirty="0" err="1">
                <a:latin typeface="Times New Roman" pitchFamily="18" charset="0"/>
                <a:cs typeface="Times New Roman" pitchFamily="18" charset="0"/>
              </a:rPr>
              <a:t>Manometric</a:t>
            </a:r>
            <a:r>
              <a:rPr lang="en-US" sz="2000" b="1" i="1" dirty="0">
                <a:latin typeface="Times New Roman" pitchFamily="18" charset="0"/>
                <a:cs typeface="Times New Roman" pitchFamily="18" charset="0"/>
              </a:rPr>
              <a:t> head </a:t>
            </a:r>
            <a:r>
              <a:rPr lang="en-US" sz="2000" b="1" dirty="0">
                <a:latin typeface="Times New Roman" pitchFamily="18" charset="0"/>
                <a:cs typeface="Times New Roman" pitchFamily="18" charset="0"/>
              </a:rPr>
              <a:t>(</a:t>
            </a:r>
            <a:r>
              <a:rPr lang="en-US" sz="2000" b="1" i="1" dirty="0" err="1">
                <a:latin typeface="Times New Roman" pitchFamily="18" charset="0"/>
                <a:cs typeface="Times New Roman" pitchFamily="18" charset="0"/>
              </a:rPr>
              <a:t>H</a:t>
            </a:r>
            <a:r>
              <a:rPr lang="en-US" sz="2000" b="1" i="1" baseline="-25000" dirty="0" err="1">
                <a:latin typeface="Times New Roman" pitchFamily="18" charset="0"/>
                <a:cs typeface="Times New Roman" pitchFamily="18" charset="0"/>
              </a:rPr>
              <a:t>m</a:t>
            </a:r>
            <a:r>
              <a:rPr lang="en-US" sz="2000" b="1" dirty="0">
                <a:latin typeface="Times New Roman" pitchFamily="18" charset="0"/>
                <a:cs typeface="Times New Roman" pitchFamily="18" charset="0"/>
              </a:rPr>
              <a:t>) :</a:t>
            </a:r>
          </a:p>
        </p:txBody>
      </p:sp>
      <p:graphicFrame>
        <p:nvGraphicFramePr>
          <p:cNvPr id="21" name="Object 20"/>
          <p:cNvGraphicFramePr>
            <a:graphicFrameLocks noChangeAspect="1"/>
          </p:cNvGraphicFramePr>
          <p:nvPr>
            <p:extLst>
              <p:ext uri="{D42A27DB-BD31-4B8C-83A1-F6EECF244321}">
                <p14:modId xmlns="" xmlns:p14="http://schemas.microsoft.com/office/powerpoint/2010/main" val="2681278701"/>
              </p:ext>
            </p:extLst>
          </p:nvPr>
        </p:nvGraphicFramePr>
        <p:xfrm>
          <a:off x="1711325" y="908050"/>
          <a:ext cx="1952625" cy="495300"/>
        </p:xfrm>
        <a:graphic>
          <a:graphicData uri="http://schemas.openxmlformats.org/presentationml/2006/ole">
            <p:oleObj spid="_x0000_s1146" name="معادلة" r:id="rId3" imgW="1954951" imgH="495085" progId="Equation.3">
              <p:embed/>
            </p:oleObj>
          </a:graphicData>
        </a:graphic>
      </p:graphicFrame>
      <p:sp>
        <p:nvSpPr>
          <p:cNvPr id="19460" name="Rectangle 18"/>
          <p:cNvSpPr>
            <a:spLocks noChangeArrowheads="1"/>
          </p:cNvSpPr>
          <p:nvPr/>
        </p:nvSpPr>
        <p:spPr bwMode="auto">
          <a:xfrm>
            <a:off x="8959269" y="295245"/>
            <a:ext cx="184731"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sz="2000">
              <a:latin typeface="Times New Roman" pitchFamily="18" charset="0"/>
              <a:cs typeface="Times New Roman" pitchFamily="18" charset="0"/>
            </a:endParaRPr>
          </a:p>
        </p:txBody>
      </p:sp>
      <p:sp>
        <p:nvSpPr>
          <p:cNvPr id="23" name="Rectangle 22"/>
          <p:cNvSpPr>
            <a:spLocks noChangeArrowheads="1"/>
          </p:cNvSpPr>
          <p:nvPr/>
        </p:nvSpPr>
        <p:spPr bwMode="auto">
          <a:xfrm>
            <a:off x="3966659" y="981075"/>
            <a:ext cx="511679"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rtl="1"/>
            <a:r>
              <a:rPr lang="en-US" sz="2000">
                <a:latin typeface="Times New Roman" pitchFamily="18" charset="0"/>
                <a:cs typeface="Times New Roman" pitchFamily="18" charset="0"/>
              </a:rPr>
              <a:t>but</a:t>
            </a:r>
            <a:endParaRPr lang="ar-IQ" sz="2000">
              <a:latin typeface="Times New Roman" pitchFamily="18" charset="0"/>
              <a:cs typeface="Times New Roman" pitchFamily="18" charset="0"/>
            </a:endParaRPr>
          </a:p>
        </p:txBody>
      </p:sp>
      <p:graphicFrame>
        <p:nvGraphicFramePr>
          <p:cNvPr id="25" name="Object 24"/>
          <p:cNvGraphicFramePr>
            <a:graphicFrameLocks noChangeAspect="1"/>
          </p:cNvGraphicFramePr>
          <p:nvPr>
            <p:extLst>
              <p:ext uri="{D42A27DB-BD31-4B8C-83A1-F6EECF244321}">
                <p14:modId xmlns="" xmlns:p14="http://schemas.microsoft.com/office/powerpoint/2010/main" val="1094536024"/>
              </p:ext>
            </p:extLst>
          </p:nvPr>
        </p:nvGraphicFramePr>
        <p:xfrm>
          <a:off x="4545013" y="892175"/>
          <a:ext cx="1117600" cy="546100"/>
        </p:xfrm>
        <a:graphic>
          <a:graphicData uri="http://schemas.openxmlformats.org/presentationml/2006/ole">
            <p:oleObj spid="_x0000_s1147" name="معادلة" r:id="rId4" imgW="1117115" imgH="545863" progId="Equation.3">
              <p:embed/>
            </p:oleObj>
          </a:graphicData>
        </a:graphic>
      </p:graphicFrame>
      <p:sp>
        <p:nvSpPr>
          <p:cNvPr id="27" name="Rectangle 26"/>
          <p:cNvSpPr>
            <a:spLocks noChangeArrowheads="1"/>
          </p:cNvSpPr>
          <p:nvPr/>
        </p:nvSpPr>
        <p:spPr bwMode="auto">
          <a:xfrm>
            <a:off x="5772815" y="981075"/>
            <a:ext cx="55496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rtl="1"/>
            <a:r>
              <a:rPr lang="en-US" sz="2000">
                <a:latin typeface="Times New Roman" pitchFamily="18" charset="0"/>
                <a:cs typeface="Times New Roman" pitchFamily="18" charset="0"/>
              </a:rPr>
              <a:t>and</a:t>
            </a:r>
            <a:endParaRPr lang="ar-IQ" sz="2000">
              <a:latin typeface="Times New Roman" pitchFamily="18" charset="0"/>
              <a:cs typeface="Times New Roman" pitchFamily="18" charset="0"/>
            </a:endParaRPr>
          </a:p>
        </p:txBody>
      </p:sp>
      <p:graphicFrame>
        <p:nvGraphicFramePr>
          <p:cNvPr id="29" name="Object 28"/>
          <p:cNvGraphicFramePr>
            <a:graphicFrameLocks noChangeAspect="1"/>
          </p:cNvGraphicFramePr>
          <p:nvPr>
            <p:extLst>
              <p:ext uri="{D42A27DB-BD31-4B8C-83A1-F6EECF244321}">
                <p14:modId xmlns="" xmlns:p14="http://schemas.microsoft.com/office/powerpoint/2010/main" val="108141390"/>
              </p:ext>
            </p:extLst>
          </p:nvPr>
        </p:nvGraphicFramePr>
        <p:xfrm>
          <a:off x="6651625" y="914400"/>
          <a:ext cx="1117600" cy="482600"/>
        </p:xfrm>
        <a:graphic>
          <a:graphicData uri="http://schemas.openxmlformats.org/presentationml/2006/ole">
            <p:oleObj spid="_x0000_s1148" name="معادلة" r:id="rId5" imgW="1117115" imgH="482391" progId="Equation.3">
              <p:embed/>
            </p:oleObj>
          </a:graphicData>
        </a:graphic>
      </p:graphicFrame>
      <p:sp>
        <p:nvSpPr>
          <p:cNvPr id="34" name="TextBox 33"/>
          <p:cNvSpPr txBox="1">
            <a:spLocks noRot="1" noChangeAspect="1" noMove="1" noResize="1" noEditPoints="1" noAdjustHandles="1" noChangeArrowheads="1" noChangeShapeType="1" noTextEdit="1"/>
          </p:cNvSpPr>
          <p:nvPr/>
        </p:nvSpPr>
        <p:spPr>
          <a:xfrm>
            <a:off x="1574960" y="1412776"/>
            <a:ext cx="5472608" cy="529247"/>
          </a:xfrm>
          <a:prstGeom prst="rect">
            <a:avLst/>
          </a:prstGeom>
          <a:blipFill rotWithShape="1">
            <a:blip r:embed="rId6"/>
            <a:stretch>
              <a:fillRect l="-223"/>
            </a:stretch>
          </a:blipFill>
        </p:spPr>
        <p:txBody>
          <a:bodyPr/>
          <a:lstStyle/>
          <a:p>
            <a:r>
              <a:rPr lang="en-GB" sz="2000">
                <a:latin typeface="Times New Roman" pitchFamily="18" charset="0"/>
                <a:cs typeface="Times New Roman" pitchFamily="18" charset="0"/>
              </a:rPr>
              <a:t> </a:t>
            </a:r>
          </a:p>
        </p:txBody>
      </p:sp>
      <p:graphicFrame>
        <p:nvGraphicFramePr>
          <p:cNvPr id="43" name="Object 42"/>
          <p:cNvGraphicFramePr>
            <a:graphicFrameLocks noChangeAspect="1"/>
          </p:cNvGraphicFramePr>
          <p:nvPr>
            <p:extLst>
              <p:ext uri="{D42A27DB-BD31-4B8C-83A1-F6EECF244321}">
                <p14:modId xmlns="" xmlns:p14="http://schemas.microsoft.com/office/powerpoint/2010/main" val="4163411672"/>
              </p:ext>
            </p:extLst>
          </p:nvPr>
        </p:nvGraphicFramePr>
        <p:xfrm>
          <a:off x="5246688" y="2043113"/>
          <a:ext cx="1190625" cy="395287"/>
        </p:xfrm>
        <a:graphic>
          <a:graphicData uri="http://schemas.openxmlformats.org/presentationml/2006/ole">
            <p:oleObj spid="_x0000_s1149" name="معادلة" r:id="rId7" imgW="1193800" imgH="393700" progId="Equation.3">
              <p:embed/>
            </p:oleObj>
          </a:graphicData>
        </a:graphic>
      </p:graphicFrame>
      <p:pic>
        <p:nvPicPr>
          <p:cNvPr id="4143" name="Picture 47"/>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258888" y="1989138"/>
            <a:ext cx="6913562" cy="631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5" name="Rectangle 44"/>
          <p:cNvSpPr>
            <a:spLocks noChangeArrowheads="1"/>
          </p:cNvSpPr>
          <p:nvPr/>
        </p:nvSpPr>
        <p:spPr bwMode="auto">
          <a:xfrm>
            <a:off x="1303006" y="2420938"/>
            <a:ext cx="2497800" cy="49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justLow">
              <a:lnSpc>
                <a:spcPct val="150000"/>
              </a:lnSpc>
            </a:pPr>
            <a:r>
              <a:rPr lang="en-US" sz="2000">
                <a:latin typeface="Times New Roman" pitchFamily="18" charset="0"/>
                <a:cs typeface="Times New Roman" pitchFamily="18" charset="0"/>
              </a:rPr>
              <a:t>where    </a:t>
            </a:r>
            <a:r>
              <a:rPr lang="en-US" sz="2000" b="1" i="1">
                <a:latin typeface="Times New Roman" pitchFamily="18" charset="0"/>
                <a:cs typeface="Times New Roman" pitchFamily="18" charset="0"/>
              </a:rPr>
              <a:t>h</a:t>
            </a:r>
            <a:r>
              <a:rPr lang="en-US" sz="2000" b="1" i="1" baseline="-25000">
                <a:latin typeface="Times New Roman" pitchFamily="18" charset="0"/>
                <a:cs typeface="Times New Roman" pitchFamily="18" charset="0"/>
              </a:rPr>
              <a:t>f</a:t>
            </a:r>
            <a:r>
              <a:rPr lang="en-US" sz="2000" b="1" i="1">
                <a:latin typeface="Times New Roman" pitchFamily="18" charset="0"/>
                <a:cs typeface="Times New Roman" pitchFamily="18" charset="0"/>
              </a:rPr>
              <a:t> =  h</a:t>
            </a:r>
            <a:r>
              <a:rPr lang="en-US" sz="2000" b="1" i="1" baseline="-25000">
                <a:latin typeface="Times New Roman" pitchFamily="18" charset="0"/>
                <a:cs typeface="Times New Roman" pitchFamily="18" charset="0"/>
              </a:rPr>
              <a:t>fs</a:t>
            </a:r>
            <a:r>
              <a:rPr lang="en-US" sz="2000" b="1" i="1">
                <a:latin typeface="Times New Roman" pitchFamily="18" charset="0"/>
                <a:cs typeface="Times New Roman" pitchFamily="18" charset="0"/>
              </a:rPr>
              <a:t> </a:t>
            </a:r>
            <a:r>
              <a:rPr lang="en-US" sz="2000" b="1">
                <a:latin typeface="Times New Roman" pitchFamily="18" charset="0"/>
                <a:cs typeface="Times New Roman" pitchFamily="18" charset="0"/>
              </a:rPr>
              <a:t>+ </a:t>
            </a:r>
            <a:r>
              <a:rPr lang="en-US" sz="2000" b="1" i="1">
                <a:latin typeface="Times New Roman" pitchFamily="18" charset="0"/>
                <a:cs typeface="Times New Roman" pitchFamily="18" charset="0"/>
              </a:rPr>
              <a:t>h</a:t>
            </a:r>
            <a:r>
              <a:rPr lang="en-US" sz="2000" b="1" i="1" baseline="-25000">
                <a:latin typeface="Times New Roman" pitchFamily="18" charset="0"/>
                <a:cs typeface="Times New Roman" pitchFamily="18" charset="0"/>
              </a:rPr>
              <a:t>fd</a:t>
            </a:r>
            <a:r>
              <a:rPr lang="en-US" sz="2000" i="1">
                <a:latin typeface="Times New Roman" pitchFamily="18" charset="0"/>
                <a:cs typeface="Times New Roman" pitchFamily="18" charset="0"/>
              </a:rPr>
              <a:t> </a:t>
            </a:r>
            <a:endParaRPr lang="en-US" sz="2000">
              <a:latin typeface="Times New Roman" pitchFamily="18" charset="0"/>
              <a:ea typeface="Times New Roman" pitchFamily="18" charset="0"/>
              <a:cs typeface="Times New Roman" pitchFamily="18" charset="0"/>
            </a:endParaRPr>
          </a:p>
        </p:txBody>
      </p:sp>
      <p:sp>
        <p:nvSpPr>
          <p:cNvPr id="19469" name="Rectangle 49"/>
          <p:cNvSpPr>
            <a:spLocks noChangeArrowheads="1"/>
          </p:cNvSpPr>
          <p:nvPr/>
        </p:nvSpPr>
        <p:spPr bwMode="auto">
          <a:xfrm>
            <a:off x="9416469" y="257145"/>
            <a:ext cx="184731"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sz="2000">
              <a:latin typeface="Times New Roman" pitchFamily="18" charset="0"/>
              <a:cs typeface="Times New Roman" pitchFamily="18" charset="0"/>
            </a:endParaRPr>
          </a:p>
        </p:txBody>
      </p:sp>
      <p:graphicFrame>
        <p:nvGraphicFramePr>
          <p:cNvPr id="47" name="Object 46"/>
          <p:cNvGraphicFramePr>
            <a:graphicFrameLocks noChangeAspect="1"/>
          </p:cNvGraphicFramePr>
          <p:nvPr>
            <p:extLst>
              <p:ext uri="{D42A27DB-BD31-4B8C-83A1-F6EECF244321}">
                <p14:modId xmlns="" xmlns:p14="http://schemas.microsoft.com/office/powerpoint/2010/main" val="3522547620"/>
              </p:ext>
            </p:extLst>
          </p:nvPr>
        </p:nvGraphicFramePr>
        <p:xfrm>
          <a:off x="1574800" y="2852738"/>
          <a:ext cx="2238375" cy="495300"/>
        </p:xfrm>
        <a:graphic>
          <a:graphicData uri="http://schemas.openxmlformats.org/presentationml/2006/ole">
            <p:oleObj spid="_x0000_s1150" name="معادلة" r:id="rId9" imgW="2234230" imgH="495085" progId="Equation.3">
              <p:embed/>
            </p:oleObj>
          </a:graphicData>
        </a:graphic>
      </p:graphicFrame>
      <p:sp>
        <p:nvSpPr>
          <p:cNvPr id="49" name="Rectangle 48"/>
          <p:cNvSpPr>
            <a:spLocks noChangeArrowheads="1"/>
          </p:cNvSpPr>
          <p:nvPr/>
        </p:nvSpPr>
        <p:spPr bwMode="auto">
          <a:xfrm>
            <a:off x="4218985" y="2924175"/>
            <a:ext cx="314701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rtl="1"/>
            <a:r>
              <a:rPr lang="en-US" sz="2000" dirty="0">
                <a:latin typeface="Times New Roman" pitchFamily="18" charset="0"/>
                <a:cs typeface="Times New Roman" pitchFamily="18" charset="0"/>
              </a:rPr>
              <a:t>(where </a:t>
            </a:r>
            <a:r>
              <a:rPr lang="en-US" sz="2000" b="1" i="1" dirty="0">
                <a:latin typeface="Times New Roman" pitchFamily="18" charset="0"/>
                <a:cs typeface="Times New Roman" pitchFamily="18" charset="0"/>
              </a:rPr>
              <a:t>H</a:t>
            </a:r>
            <a:r>
              <a:rPr lang="en-US" sz="2000" b="1" i="1" baseline="-25000" dirty="0">
                <a:latin typeface="Times New Roman" pitchFamily="18" charset="0"/>
                <a:cs typeface="Times New Roman" pitchFamily="18" charset="0"/>
              </a:rPr>
              <a:t>L</a:t>
            </a:r>
            <a:r>
              <a:rPr lang="en-US" sz="2000" dirty="0">
                <a:latin typeface="Times New Roman" pitchFamily="18" charset="0"/>
                <a:cs typeface="Times New Roman" pitchFamily="18" charset="0"/>
              </a:rPr>
              <a:t> = impeller losses)</a:t>
            </a:r>
            <a:endParaRPr lang="ar-IQ" sz="2000" dirty="0">
              <a:latin typeface="Times New Roman" pitchFamily="18" charset="0"/>
              <a:cs typeface="Times New Roman" pitchFamily="18" charset="0"/>
            </a:endParaRPr>
          </a:p>
        </p:txBody>
      </p:sp>
      <p:sp>
        <p:nvSpPr>
          <p:cNvPr id="50" name="Rectangle 49"/>
          <p:cNvSpPr/>
          <p:nvPr/>
        </p:nvSpPr>
        <p:spPr>
          <a:xfrm>
            <a:off x="1238198" y="3357563"/>
            <a:ext cx="1725665" cy="400110"/>
          </a:xfrm>
          <a:prstGeom prst="rect">
            <a:avLst/>
          </a:prstGeom>
        </p:spPr>
        <p:txBody>
          <a:bodyPr wrap="none">
            <a:spAutoFit/>
          </a:bodyPr>
          <a:lstStyle/>
          <a:p>
            <a:pPr algn="r" rtl="1" fontAlgn="auto">
              <a:spcBef>
                <a:spcPts val="0"/>
              </a:spcBef>
              <a:spcAft>
                <a:spcPts val="0"/>
              </a:spcAft>
              <a:defRPr/>
            </a:pPr>
            <a:r>
              <a:rPr lang="en-US" sz="2000" b="1" i="1" dirty="0">
                <a:latin typeface="Times New Roman" pitchFamily="18" charset="0"/>
                <a:cs typeface="Times New Roman" pitchFamily="18" charset="0"/>
              </a:rPr>
              <a:t>Total head </a:t>
            </a:r>
            <a:r>
              <a:rPr lang="en-US" sz="2000" b="1" dirty="0">
                <a:latin typeface="Times New Roman" pitchFamily="18" charset="0"/>
                <a:cs typeface="Times New Roman" pitchFamily="18" charset="0"/>
              </a:rPr>
              <a:t>(</a:t>
            </a:r>
            <a:r>
              <a:rPr lang="en-US" sz="2000" b="1" i="1" dirty="0">
                <a:latin typeface="Times New Roman" pitchFamily="18" charset="0"/>
                <a:cs typeface="Times New Roman" pitchFamily="18" charset="0"/>
              </a:rPr>
              <a:t>H</a:t>
            </a:r>
            <a:r>
              <a:rPr lang="en-US" sz="2000" b="1" dirty="0">
                <a:latin typeface="Times New Roman" pitchFamily="18" charset="0"/>
                <a:cs typeface="Times New Roman" pitchFamily="18" charset="0"/>
              </a:rPr>
              <a:t>)</a:t>
            </a:r>
            <a:endParaRPr lang="ar-IQ" sz="2000" b="1" dirty="0">
              <a:latin typeface="Times New Roman" pitchFamily="18" charset="0"/>
              <a:cs typeface="Times New Roman" pitchFamily="18" charset="0"/>
            </a:endParaRPr>
          </a:p>
        </p:txBody>
      </p:sp>
      <p:sp>
        <p:nvSpPr>
          <p:cNvPr id="19473" name="Rectangle 52"/>
          <p:cNvSpPr>
            <a:spLocks noChangeArrowheads="1"/>
          </p:cNvSpPr>
          <p:nvPr/>
        </p:nvSpPr>
        <p:spPr bwMode="auto">
          <a:xfrm>
            <a:off x="8959269" y="-200055"/>
            <a:ext cx="184731"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sz="2000">
              <a:latin typeface="Times New Roman" pitchFamily="18" charset="0"/>
              <a:cs typeface="Times New Roman" pitchFamily="18" charset="0"/>
            </a:endParaRPr>
          </a:p>
        </p:txBody>
      </p:sp>
      <p:graphicFrame>
        <p:nvGraphicFramePr>
          <p:cNvPr id="52" name="Object 51"/>
          <p:cNvGraphicFramePr>
            <a:graphicFrameLocks noChangeAspect="1"/>
          </p:cNvGraphicFramePr>
          <p:nvPr>
            <p:extLst>
              <p:ext uri="{D42A27DB-BD31-4B8C-83A1-F6EECF244321}">
                <p14:modId xmlns="" xmlns:p14="http://schemas.microsoft.com/office/powerpoint/2010/main" val="848456520"/>
              </p:ext>
            </p:extLst>
          </p:nvPr>
        </p:nvGraphicFramePr>
        <p:xfrm>
          <a:off x="1574800" y="3789363"/>
          <a:ext cx="2657475" cy="533400"/>
        </p:xfrm>
        <a:graphic>
          <a:graphicData uri="http://schemas.openxmlformats.org/presentationml/2006/ole">
            <p:oleObj spid="_x0000_s1151" name="معادلة" r:id="rId10" imgW="2654300" imgH="533400" progId="Equation.3">
              <p:embed/>
            </p:oleObj>
          </a:graphicData>
        </a:graphic>
      </p:graphicFrame>
      <p:sp>
        <p:nvSpPr>
          <p:cNvPr id="19475" name="Rectangle 53"/>
          <p:cNvSpPr>
            <a:spLocks noChangeArrowheads="1"/>
          </p:cNvSpPr>
          <p:nvPr/>
        </p:nvSpPr>
        <p:spPr bwMode="auto">
          <a:xfrm>
            <a:off x="8959269" y="333345"/>
            <a:ext cx="184731"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sz="2000">
              <a:latin typeface="Times New Roman" pitchFamily="18" charset="0"/>
              <a:cs typeface="Times New Roman" pitchFamily="18" charset="0"/>
            </a:endParaRPr>
          </a:p>
        </p:txBody>
      </p:sp>
      <p:pic>
        <p:nvPicPr>
          <p:cNvPr id="4150" name="Picture 54"/>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1258888" y="4365625"/>
            <a:ext cx="763428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6" name="Rectangle 55"/>
          <p:cNvSpPr>
            <a:spLocks noChangeArrowheads="1"/>
          </p:cNvSpPr>
          <p:nvPr/>
        </p:nvSpPr>
        <p:spPr bwMode="auto">
          <a:xfrm>
            <a:off x="4311650" y="2014508"/>
            <a:ext cx="2735918"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000" b="1" dirty="0">
                <a:latin typeface="Times New Roman" pitchFamily="18" charset="0"/>
                <a:ea typeface="Times New Roman" pitchFamily="18" charset="0"/>
                <a:cs typeface="Times New Roman" pitchFamily="18" charset="0"/>
              </a:rPr>
              <a:t>(</a:t>
            </a:r>
            <a:r>
              <a:rPr lang="en-US" sz="2000" b="1" dirty="0" smtClean="0">
                <a:latin typeface="Times New Roman" pitchFamily="18" charset="0"/>
                <a:ea typeface="Times New Roman" pitchFamily="18" charset="0"/>
                <a:cs typeface="Times New Roman" pitchFamily="18" charset="0"/>
              </a:rPr>
              <a:t>where</a:t>
            </a:r>
            <a:endParaRPr lang="en-US" sz="2000" b="1" dirty="0">
              <a:latin typeface="Times New Roman" pitchFamily="18" charset="0"/>
              <a:ea typeface="Times New Roman" pitchFamily="18" charset="0"/>
              <a:cs typeface="Times New Roman" pitchFamily="18" charset="0"/>
            </a:endParaRPr>
          </a:p>
        </p:txBody>
      </p:sp>
      <p:pic>
        <p:nvPicPr>
          <p:cNvPr id="4151" name="Picture 55"/>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1835150" y="4868863"/>
            <a:ext cx="6881813" cy="6334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152" name="Picture 56"/>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1258888" y="5516563"/>
            <a:ext cx="7543800" cy="658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4" name="Rectangle 53"/>
          <p:cNvSpPr>
            <a:spLocks noChangeArrowheads="1"/>
          </p:cNvSpPr>
          <p:nvPr/>
        </p:nvSpPr>
        <p:spPr bwMode="auto">
          <a:xfrm>
            <a:off x="4311650" y="5431261"/>
            <a:ext cx="2370468"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000" dirty="0">
                <a:latin typeface="Times New Roman" pitchFamily="18" charset="0"/>
                <a:cs typeface="Times New Roman" pitchFamily="18" charset="0"/>
              </a:rPr>
              <a:t>When  </a:t>
            </a:r>
            <a:r>
              <a:rPr lang="en-US" sz="2000" b="1" i="1" dirty="0" err="1">
                <a:latin typeface="Times New Roman" pitchFamily="18" charset="0"/>
                <a:cs typeface="Times New Roman" pitchFamily="18" charset="0"/>
              </a:rPr>
              <a:t>V</a:t>
            </a:r>
            <a:r>
              <a:rPr lang="en-US" sz="2000" b="1" i="1" baseline="-25000" dirty="0" err="1">
                <a:latin typeface="Times New Roman" pitchFamily="18" charset="0"/>
                <a:cs typeface="Times New Roman" pitchFamily="18" charset="0"/>
              </a:rPr>
              <a:t>s</a:t>
            </a:r>
            <a:r>
              <a:rPr lang="en-US" sz="2000" b="1" dirty="0">
                <a:latin typeface="Times New Roman" pitchFamily="18" charset="0"/>
                <a:cs typeface="Times New Roman" pitchFamily="18" charset="0"/>
              </a:rPr>
              <a:t> = </a:t>
            </a:r>
            <a:r>
              <a:rPr lang="en-US" sz="2000" b="1" i="1" dirty="0" err="1">
                <a:latin typeface="Times New Roman" pitchFamily="18" charset="0"/>
                <a:cs typeface="Times New Roman" pitchFamily="18" charset="0"/>
              </a:rPr>
              <a:t>V</a:t>
            </a:r>
            <a:r>
              <a:rPr lang="en-US" sz="2000" b="1" i="1" baseline="-25000" dirty="0" err="1">
                <a:latin typeface="Times New Roman" pitchFamily="18" charset="0"/>
                <a:cs typeface="Times New Roman" pitchFamily="18" charset="0"/>
              </a:rPr>
              <a:t>d</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Hence   </a:t>
            </a:r>
            <a:r>
              <a:rPr lang="en-US" sz="2000" b="1" i="1" dirty="0" err="1">
                <a:latin typeface="Times New Roman" pitchFamily="18" charset="0"/>
                <a:cs typeface="Times New Roman" pitchFamily="18" charset="0"/>
              </a:rPr>
              <a:t>H</a:t>
            </a:r>
            <a:r>
              <a:rPr lang="en-US" sz="2000" b="1" i="1" baseline="-25000" dirty="0" err="1">
                <a:latin typeface="Times New Roman" pitchFamily="18" charset="0"/>
                <a:cs typeface="Times New Roman" pitchFamily="18" charset="0"/>
              </a:rPr>
              <a:t>m</a:t>
            </a:r>
            <a:r>
              <a:rPr lang="en-US" sz="2000" dirty="0">
                <a:latin typeface="Times New Roman" pitchFamily="18" charset="0"/>
                <a:cs typeface="Times New Roman" pitchFamily="18" charset="0"/>
              </a:rPr>
              <a:t> = </a:t>
            </a:r>
            <a:r>
              <a:rPr lang="en-US" sz="2000" b="1" i="1" dirty="0">
                <a:latin typeface="Times New Roman" pitchFamily="18" charset="0"/>
                <a:cs typeface="Times New Roman" pitchFamily="18" charset="0"/>
              </a:rPr>
              <a:t>H</a:t>
            </a:r>
            <a:endParaRPr lang="en-US" sz="2000" dirty="0">
              <a:latin typeface="Times New Roman" pitchFamily="18" charset="0"/>
              <a:cs typeface="Times New Roman" pitchFamily="18" charset="0"/>
            </a:endParaRPr>
          </a:p>
        </p:txBody>
      </p:sp>
      <p:sp>
        <p:nvSpPr>
          <p:cNvPr id="2" name="Rectangle 1"/>
          <p:cNvSpPr/>
          <p:nvPr/>
        </p:nvSpPr>
        <p:spPr>
          <a:xfrm>
            <a:off x="6385040" y="2051606"/>
            <a:ext cx="319318" cy="369332"/>
          </a:xfrm>
          <a:prstGeom prst="rect">
            <a:avLst/>
          </a:prstGeom>
        </p:spPr>
        <p:txBody>
          <a:bodyPr wrap="none">
            <a:spAutoFit/>
          </a:bodyPr>
          <a:lstStyle/>
          <a:p>
            <a:r>
              <a:rPr lang="en-US" b="1" dirty="0">
                <a:latin typeface="Times New Roman" pitchFamily="18" charset="0"/>
                <a:ea typeface="Times New Roman" pitchFamily="18" charset="0"/>
                <a:cs typeface="Times New Roman" pitchFamily="18" charset="0"/>
              </a:rPr>
              <a:t>) </a:t>
            </a:r>
          </a:p>
        </p:txBody>
      </p:sp>
      <p:sp>
        <p:nvSpPr>
          <p:cNvPr id="26" name="Slide Number Placeholder 25"/>
          <p:cNvSpPr>
            <a:spLocks noGrp="1"/>
          </p:cNvSpPr>
          <p:nvPr>
            <p:ph type="sldNum" sz="quarter" idx="12"/>
          </p:nvPr>
        </p:nvSpPr>
        <p:spPr/>
        <p:txBody>
          <a:bodyPr/>
          <a:lstStyle/>
          <a:p>
            <a:fld id="{D5BBC35B-A44B-4119-B8DA-DE9E3DFADA20}" type="slidenum">
              <a:rPr kumimoji="0" lang="en-US" smtClean="0"/>
              <a:pPr/>
              <a:t>17</a:t>
            </a:fld>
            <a:endParaRPr kumimoji="0" lang="en-US"/>
          </a:p>
        </p:txBody>
      </p:sp>
      <p:sp>
        <p:nvSpPr>
          <p:cNvPr id="28" name="Footer Placeholder 27"/>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71598258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par>
                                <p:cTn id="8" presetID="6" presetClass="entr" presetSubtype="16"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circle(in)">
                                      <p:cBhvr>
                                        <p:cTn id="10" dur="2500"/>
                                        <p:tgtEl>
                                          <p:spTgt spid="21"/>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500"/>
                                        <p:tgtEl>
                                          <p:spTgt spid="23"/>
                                        </p:tgtEl>
                                      </p:cBhvr>
                                    </p:animEffect>
                                  </p:childTnLst>
                                </p:cTn>
                              </p:par>
                              <p:par>
                                <p:cTn id="14" presetID="6" presetClass="entr" presetSubtype="16"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circle(in)">
                                      <p:cBhvr>
                                        <p:cTn id="16" dur="2500"/>
                                        <p:tgtEl>
                                          <p:spTgt spid="2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circle(in)">
                                      <p:cBhvr>
                                        <p:cTn id="19" dur="2500"/>
                                        <p:tgtEl>
                                          <p:spTgt spid="27"/>
                                        </p:tgtEl>
                                      </p:cBhvr>
                                    </p:animEffect>
                                  </p:childTnLst>
                                </p:cTn>
                              </p:par>
                              <p:par>
                                <p:cTn id="20" presetID="6" presetClass="entr" presetSubtype="16"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circle(in)">
                                      <p:cBhvr>
                                        <p:cTn id="22" dur="2500"/>
                                        <p:tgtEl>
                                          <p:spTgt spid="29"/>
                                        </p:tgtEl>
                                      </p:cBhvr>
                                    </p:animEffect>
                                  </p:childTnLst>
                                </p:cTn>
                              </p:par>
                              <p:par>
                                <p:cTn id="23" presetID="6" presetClass="entr" presetSubtype="16"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ircle(in)">
                                      <p:cBhvr>
                                        <p:cTn id="25" dur="2500"/>
                                        <p:tgtEl>
                                          <p:spTgt spid="34"/>
                                        </p:tgtEl>
                                      </p:cBhvr>
                                    </p:animEffect>
                                  </p:childTnLst>
                                </p:cTn>
                              </p:par>
                              <p:par>
                                <p:cTn id="26" presetID="6" presetClass="entr" presetSubtype="16"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circle(in)">
                                      <p:cBhvr>
                                        <p:cTn id="28" dur="2500"/>
                                        <p:tgtEl>
                                          <p:spTgt spid="43"/>
                                        </p:tgtEl>
                                      </p:cBhvr>
                                    </p:animEffect>
                                  </p:childTnLst>
                                </p:cTn>
                              </p:par>
                              <p:par>
                                <p:cTn id="29" presetID="6" presetClass="entr" presetSubtype="16" fill="hold" nodeType="withEffect">
                                  <p:stCondLst>
                                    <p:cond delay="0"/>
                                  </p:stCondLst>
                                  <p:childTnLst>
                                    <p:set>
                                      <p:cBhvr>
                                        <p:cTn id="30" dur="1" fill="hold">
                                          <p:stCondLst>
                                            <p:cond delay="0"/>
                                          </p:stCondLst>
                                        </p:cTn>
                                        <p:tgtEl>
                                          <p:spTgt spid="4143"/>
                                        </p:tgtEl>
                                        <p:attrNameLst>
                                          <p:attrName>style.visibility</p:attrName>
                                        </p:attrNameLst>
                                      </p:cBhvr>
                                      <p:to>
                                        <p:strVal val="visible"/>
                                      </p:to>
                                    </p:set>
                                    <p:animEffect transition="in" filter="circle(in)">
                                      <p:cBhvr>
                                        <p:cTn id="31" dur="2500"/>
                                        <p:tgtEl>
                                          <p:spTgt spid="4143"/>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circle(in)">
                                      <p:cBhvr>
                                        <p:cTn id="34" dur="2500"/>
                                        <p:tgtEl>
                                          <p:spTgt spid="45"/>
                                        </p:tgtEl>
                                      </p:cBhvr>
                                    </p:animEffect>
                                  </p:childTnLst>
                                </p:cTn>
                              </p:par>
                              <p:par>
                                <p:cTn id="35" presetID="6"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circle(in)">
                                      <p:cBhvr>
                                        <p:cTn id="37" dur="2500"/>
                                        <p:tgtEl>
                                          <p:spTgt spid="47"/>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circle(in)">
                                      <p:cBhvr>
                                        <p:cTn id="40" dur="2500"/>
                                        <p:tgtEl>
                                          <p:spTgt spid="49"/>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circle(in)">
                                      <p:cBhvr>
                                        <p:cTn id="43" dur="2500"/>
                                        <p:tgtEl>
                                          <p:spTgt spid="50"/>
                                        </p:tgtEl>
                                      </p:cBhvr>
                                    </p:animEffect>
                                  </p:childTnLst>
                                </p:cTn>
                              </p:par>
                              <p:par>
                                <p:cTn id="44" presetID="6" presetClass="entr" presetSubtype="16" fill="hold" nodeType="with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circle(in)">
                                      <p:cBhvr>
                                        <p:cTn id="46" dur="2500"/>
                                        <p:tgtEl>
                                          <p:spTgt spid="52"/>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circle(in)">
                                      <p:cBhvr>
                                        <p:cTn id="49" dur="2500"/>
                                        <p:tgtEl>
                                          <p:spTgt spid="56"/>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circle(in)">
                                      <p:cBhvr>
                                        <p:cTn id="52" dur="2500"/>
                                        <p:tgtEl>
                                          <p:spTgt spid="54"/>
                                        </p:tgtEl>
                                      </p:cBhvr>
                                    </p:animEffect>
                                  </p:childTnLst>
                                </p:cTn>
                              </p:par>
                              <p:par>
                                <p:cTn id="53" presetID="6" presetClass="entr" presetSubtype="16" fill="hold" nodeType="withEffect">
                                  <p:stCondLst>
                                    <p:cond delay="0"/>
                                  </p:stCondLst>
                                  <p:childTnLst>
                                    <p:set>
                                      <p:cBhvr>
                                        <p:cTn id="54" dur="1" fill="hold">
                                          <p:stCondLst>
                                            <p:cond delay="0"/>
                                          </p:stCondLst>
                                        </p:cTn>
                                        <p:tgtEl>
                                          <p:spTgt spid="4151"/>
                                        </p:tgtEl>
                                        <p:attrNameLst>
                                          <p:attrName>style.visibility</p:attrName>
                                        </p:attrNameLst>
                                      </p:cBhvr>
                                      <p:to>
                                        <p:strVal val="visible"/>
                                      </p:to>
                                    </p:set>
                                    <p:animEffect transition="in" filter="circle(in)">
                                      <p:cBhvr>
                                        <p:cTn id="55" dur="2500"/>
                                        <p:tgtEl>
                                          <p:spTgt spid="4151"/>
                                        </p:tgtEl>
                                      </p:cBhvr>
                                    </p:animEffect>
                                  </p:childTnLst>
                                </p:cTn>
                              </p:par>
                              <p:par>
                                <p:cTn id="56" presetID="6" presetClass="entr" presetSubtype="16" fill="hold" nodeType="withEffect">
                                  <p:stCondLst>
                                    <p:cond delay="0"/>
                                  </p:stCondLst>
                                  <p:childTnLst>
                                    <p:set>
                                      <p:cBhvr>
                                        <p:cTn id="57" dur="1" fill="hold">
                                          <p:stCondLst>
                                            <p:cond delay="0"/>
                                          </p:stCondLst>
                                        </p:cTn>
                                        <p:tgtEl>
                                          <p:spTgt spid="4150"/>
                                        </p:tgtEl>
                                        <p:attrNameLst>
                                          <p:attrName>style.visibility</p:attrName>
                                        </p:attrNameLst>
                                      </p:cBhvr>
                                      <p:to>
                                        <p:strVal val="visible"/>
                                      </p:to>
                                    </p:set>
                                    <p:animEffect transition="in" filter="circle(in)">
                                      <p:cBhvr>
                                        <p:cTn id="58" dur="2500"/>
                                        <p:tgtEl>
                                          <p:spTgt spid="4150"/>
                                        </p:tgtEl>
                                      </p:cBhvr>
                                    </p:animEffect>
                                  </p:childTnLst>
                                </p:cTn>
                              </p:par>
                              <p:par>
                                <p:cTn id="59" presetID="6" presetClass="entr" presetSubtype="16" fill="hold" nodeType="withEffect">
                                  <p:stCondLst>
                                    <p:cond delay="0"/>
                                  </p:stCondLst>
                                  <p:childTnLst>
                                    <p:set>
                                      <p:cBhvr>
                                        <p:cTn id="60" dur="1" fill="hold">
                                          <p:stCondLst>
                                            <p:cond delay="0"/>
                                          </p:stCondLst>
                                        </p:cTn>
                                        <p:tgtEl>
                                          <p:spTgt spid="4152"/>
                                        </p:tgtEl>
                                        <p:attrNameLst>
                                          <p:attrName>style.visibility</p:attrName>
                                        </p:attrNameLst>
                                      </p:cBhvr>
                                      <p:to>
                                        <p:strVal val="visible"/>
                                      </p:to>
                                    </p:set>
                                    <p:animEffect transition="in" filter="circle(in)">
                                      <p:cBhvr>
                                        <p:cTn id="61" dur="2500"/>
                                        <p:tgtEl>
                                          <p:spTgt spid="4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27" grpId="0"/>
      <p:bldP spid="45" grpId="0"/>
      <p:bldP spid="49" grpId="0"/>
      <p:bldP spid="50" grpId="0"/>
      <p:bldP spid="56" grpId="0"/>
      <p:bldP spid="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Efficiencies of a centrifugal pump</a:t>
            </a:r>
            <a:endParaRPr lang="en-US" b="1" dirty="0">
              <a:latin typeface="Times New Roman" pitchFamily="18" charset="0"/>
              <a:cs typeface="Times New Roman" pitchFamily="18" charset="0"/>
            </a:endParaRPr>
          </a:p>
        </p:txBody>
      </p:sp>
      <p:sp>
        <p:nvSpPr>
          <p:cNvPr id="5" name="Rectangle 4"/>
          <p:cNvSpPr>
            <a:spLocks noChangeArrowheads="1"/>
          </p:cNvSpPr>
          <p:nvPr/>
        </p:nvSpPr>
        <p:spPr bwMode="auto">
          <a:xfrm>
            <a:off x="1239838" y="1125538"/>
            <a:ext cx="3228769"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000" b="1" u="sng" dirty="0">
                <a:latin typeface="Times New Roman" pitchFamily="18" charset="0"/>
                <a:cs typeface="Times New Roman" pitchFamily="18" charset="0"/>
              </a:rPr>
              <a:t>1- Hydraulic Efficiency (</a:t>
            </a:r>
            <a:r>
              <a:rPr lang="el-GR" sz="2000" b="1" u="sng" dirty="0">
                <a:latin typeface="Times New Roman" pitchFamily="18" charset="0"/>
                <a:cs typeface="Times New Roman" pitchFamily="18" charset="0"/>
              </a:rPr>
              <a:t>ζ</a:t>
            </a:r>
            <a:r>
              <a:rPr lang="en-US" sz="2000" b="1" u="sng" baseline="-25000" dirty="0">
                <a:latin typeface="Times New Roman" pitchFamily="18" charset="0"/>
                <a:cs typeface="Times New Roman" pitchFamily="18" charset="0"/>
              </a:rPr>
              <a:t>h</a:t>
            </a:r>
            <a:r>
              <a:rPr lang="en-US" sz="2000" b="1" u="sng" dirty="0">
                <a:latin typeface="Times New Roman" pitchFamily="18" charset="0"/>
                <a:cs typeface="Times New Roman" pitchFamily="18" charset="0"/>
              </a:rPr>
              <a:t>) </a:t>
            </a:r>
            <a:endParaRPr lang="ar-IQ" sz="2000" b="1" u="sng" dirty="0">
              <a:latin typeface="Times New Roman" pitchFamily="18" charset="0"/>
              <a:cs typeface="Times New Roman" pitchFamily="18" charset="0"/>
            </a:endParaRPr>
          </a:p>
        </p:txBody>
      </p:sp>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7" name="Object 6"/>
          <p:cNvGraphicFramePr>
            <a:graphicFrameLocks noChangeAspect="1"/>
          </p:cNvGraphicFramePr>
          <p:nvPr>
            <p:extLst>
              <p:ext uri="{D42A27DB-BD31-4B8C-83A1-F6EECF244321}">
                <p14:modId xmlns="" xmlns:p14="http://schemas.microsoft.com/office/powerpoint/2010/main" val="49159243"/>
              </p:ext>
            </p:extLst>
          </p:nvPr>
        </p:nvGraphicFramePr>
        <p:xfrm>
          <a:off x="2117725" y="1781175"/>
          <a:ext cx="2422525" cy="565150"/>
        </p:xfrm>
        <a:graphic>
          <a:graphicData uri="http://schemas.openxmlformats.org/presentationml/2006/ole">
            <p:oleObj spid="_x0000_s2130" name="Equation" r:id="rId3" imgW="1993680" imgH="431640" progId="Equation.3">
              <p:embed/>
            </p:oleObj>
          </a:graphicData>
        </a:graphic>
      </p:graphicFrame>
      <p:sp>
        <p:nvSpPr>
          <p:cNvPr id="8" name="Rectangle 7"/>
          <p:cNvSpPr>
            <a:spLocks noChangeArrowheads="1"/>
          </p:cNvSpPr>
          <p:nvPr/>
        </p:nvSpPr>
        <p:spPr bwMode="auto">
          <a:xfrm>
            <a:off x="0" y="58102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9" name="Rectangle 9"/>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10" name="Object 9"/>
          <p:cNvGraphicFramePr>
            <a:graphicFrameLocks noChangeAspect="1"/>
          </p:cNvGraphicFramePr>
          <p:nvPr/>
        </p:nvGraphicFramePr>
        <p:xfrm>
          <a:off x="2020888" y="2349500"/>
          <a:ext cx="1362075" cy="628650"/>
        </p:xfrm>
        <a:graphic>
          <a:graphicData uri="http://schemas.openxmlformats.org/presentationml/2006/ole">
            <p:oleObj spid="_x0000_s2131" name="معادلة" r:id="rId4" imgW="799753" imgH="444307" progId="Equation.3">
              <p:embed/>
            </p:oleObj>
          </a:graphicData>
        </a:graphic>
      </p:graphicFrame>
      <p:sp>
        <p:nvSpPr>
          <p:cNvPr id="11" name="Rectangle 10"/>
          <p:cNvSpPr>
            <a:spLocks noChangeArrowheads="1"/>
          </p:cNvSpPr>
          <p:nvPr/>
        </p:nvSpPr>
        <p:spPr bwMode="auto">
          <a:xfrm>
            <a:off x="4114800" y="2554466"/>
            <a:ext cx="40322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1400" b="1" i="1" dirty="0">
                <a:latin typeface="Times New Roman" pitchFamily="18" charset="0"/>
                <a:cs typeface="Times New Roman" pitchFamily="18" charset="0"/>
              </a:rPr>
              <a:t>The normal value varies between 60% - 90%</a:t>
            </a:r>
          </a:p>
        </p:txBody>
      </p:sp>
      <p:sp>
        <p:nvSpPr>
          <p:cNvPr id="12" name="Rectangle 11"/>
          <p:cNvSpPr>
            <a:spLocks noChangeArrowheads="1"/>
          </p:cNvSpPr>
          <p:nvPr/>
        </p:nvSpPr>
        <p:spPr bwMode="auto">
          <a:xfrm>
            <a:off x="1239838" y="3213100"/>
            <a:ext cx="336502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000" b="1" u="sng" dirty="0">
                <a:latin typeface="Times New Roman" pitchFamily="18" charset="0"/>
                <a:cs typeface="Times New Roman" pitchFamily="18" charset="0"/>
              </a:rPr>
              <a:t>2- </a:t>
            </a:r>
            <a:r>
              <a:rPr lang="en-US" sz="2000" b="1" u="sng" dirty="0" err="1">
                <a:latin typeface="Times New Roman" pitchFamily="18" charset="0"/>
                <a:cs typeface="Times New Roman" pitchFamily="18" charset="0"/>
              </a:rPr>
              <a:t>Manometric</a:t>
            </a:r>
            <a:r>
              <a:rPr lang="en-US" sz="2000" b="1" u="sng" dirty="0">
                <a:latin typeface="Times New Roman" pitchFamily="18" charset="0"/>
                <a:cs typeface="Times New Roman" pitchFamily="18" charset="0"/>
              </a:rPr>
              <a:t> Efficiency(</a:t>
            </a:r>
            <a:r>
              <a:rPr lang="el-GR" sz="2000" b="1" u="sng" dirty="0">
                <a:latin typeface="Times New Roman" pitchFamily="18" charset="0"/>
                <a:cs typeface="Times New Roman" pitchFamily="18" charset="0"/>
              </a:rPr>
              <a:t>ζ</a:t>
            </a:r>
            <a:r>
              <a:rPr lang="en-US" sz="2000" b="1" u="sng" baseline="-25000" dirty="0">
                <a:latin typeface="Times New Roman" pitchFamily="18" charset="0"/>
                <a:cs typeface="Times New Roman" pitchFamily="18" charset="0"/>
              </a:rPr>
              <a:t>m</a:t>
            </a:r>
            <a:r>
              <a:rPr lang="en-US" sz="1400" b="1" i="1" dirty="0"/>
              <a:t>)</a:t>
            </a:r>
            <a:endParaRPr lang="ar-IQ" sz="1400" b="1" dirty="0"/>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14" name="Object 13"/>
          <p:cNvGraphicFramePr>
            <a:graphicFrameLocks noChangeAspect="1"/>
          </p:cNvGraphicFramePr>
          <p:nvPr/>
        </p:nvGraphicFramePr>
        <p:xfrm>
          <a:off x="2100263" y="3789363"/>
          <a:ext cx="3267075" cy="571500"/>
        </p:xfrm>
        <a:graphic>
          <a:graphicData uri="http://schemas.openxmlformats.org/presentationml/2006/ole">
            <p:oleObj spid="_x0000_s2132" name="معادلة" r:id="rId5" imgW="2641600" imgH="431800" progId="Equation.3">
              <p:embed/>
            </p:oleObj>
          </a:graphicData>
        </a:graphic>
      </p:graphicFrame>
      <p:sp>
        <p:nvSpPr>
          <p:cNvPr id="15" name="Rectangle 13"/>
          <p:cNvSpPr>
            <a:spLocks noChangeArrowheads="1"/>
          </p:cNvSpPr>
          <p:nvPr/>
        </p:nvSpPr>
        <p:spPr bwMode="auto">
          <a:xfrm>
            <a:off x="0" y="5715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16" name="Rectangle 15"/>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17" name="Object 16"/>
          <p:cNvGraphicFramePr>
            <a:graphicFrameLocks noChangeAspect="1"/>
          </p:cNvGraphicFramePr>
          <p:nvPr/>
        </p:nvGraphicFramePr>
        <p:xfrm>
          <a:off x="2068513" y="4437063"/>
          <a:ext cx="1495425" cy="657225"/>
        </p:xfrm>
        <a:graphic>
          <a:graphicData uri="http://schemas.openxmlformats.org/presentationml/2006/ole">
            <p:oleObj spid="_x0000_s2133" name="معادلة" r:id="rId6" imgW="837836" imgH="444307" progId="Equation.3">
              <p:embed/>
            </p:oleObj>
          </a:graphicData>
        </a:graphic>
      </p:graphicFrame>
      <p:sp>
        <p:nvSpPr>
          <p:cNvPr id="18" name="Rectangle 16"/>
          <p:cNvSpPr>
            <a:spLocks noChangeArrowheads="1"/>
          </p:cNvSpPr>
          <p:nvPr/>
        </p:nvSpPr>
        <p:spPr bwMode="auto">
          <a:xfrm>
            <a:off x="0" y="65722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19" name="Rectangle 18"/>
          <p:cNvSpPr>
            <a:spLocks noChangeArrowheads="1"/>
          </p:cNvSpPr>
          <p:nvPr/>
        </p:nvSpPr>
        <p:spPr bwMode="auto">
          <a:xfrm>
            <a:off x="1476375" y="5300663"/>
            <a:ext cx="3259739"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000" b="1" u="sng" dirty="0">
                <a:latin typeface="Times New Roman" pitchFamily="18" charset="0"/>
                <a:cs typeface="Times New Roman" pitchFamily="18" charset="0"/>
              </a:rPr>
              <a:t>3 -Volumetric Efficiency (</a:t>
            </a:r>
            <a:r>
              <a:rPr lang="el-GR" sz="2000" b="1" u="sng" dirty="0">
                <a:latin typeface="Times New Roman" pitchFamily="18" charset="0"/>
                <a:cs typeface="Times New Roman" pitchFamily="18" charset="0"/>
              </a:rPr>
              <a:t>ζ</a:t>
            </a:r>
            <a:r>
              <a:rPr lang="en-US" sz="2000" b="1" u="sng" baseline="-25000" dirty="0">
                <a:latin typeface="Times New Roman" pitchFamily="18" charset="0"/>
                <a:cs typeface="Times New Roman" pitchFamily="18" charset="0"/>
              </a:rPr>
              <a:t>v</a:t>
            </a:r>
            <a:r>
              <a:rPr lang="en-US" sz="2000" b="1" u="sng" dirty="0">
                <a:latin typeface="Times New Roman" pitchFamily="18" charset="0"/>
                <a:cs typeface="Times New Roman" pitchFamily="18" charset="0"/>
              </a:rPr>
              <a:t>)</a:t>
            </a:r>
            <a:endParaRPr lang="ar-IQ" sz="2000" b="1" u="sng" dirty="0">
              <a:latin typeface="Times New Roman" pitchFamily="18" charset="0"/>
              <a:cs typeface="Times New Roman" pitchFamily="18" charset="0"/>
            </a:endParaRPr>
          </a:p>
        </p:txBody>
      </p:sp>
      <p:sp>
        <p:nvSpPr>
          <p:cNvPr id="20" name="Rectangle 18"/>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21" name="Object 20"/>
          <p:cNvGraphicFramePr>
            <a:graphicFrameLocks noChangeAspect="1"/>
          </p:cNvGraphicFramePr>
          <p:nvPr/>
        </p:nvGraphicFramePr>
        <p:xfrm>
          <a:off x="2100263" y="5876925"/>
          <a:ext cx="1066800" cy="523875"/>
        </p:xfrm>
        <a:graphic>
          <a:graphicData uri="http://schemas.openxmlformats.org/presentationml/2006/ole">
            <p:oleObj spid="_x0000_s2134" name="معادلة" r:id="rId7" imgW="901309" imgH="431613" progId="Equation.3">
              <p:embed/>
            </p:oleObj>
          </a:graphicData>
        </a:graphic>
      </p:graphicFrame>
      <p:sp>
        <p:nvSpPr>
          <p:cNvPr id="22" name="Rectangle 19"/>
          <p:cNvSpPr>
            <a:spLocks noChangeArrowheads="1"/>
          </p:cNvSpPr>
          <p:nvPr/>
        </p:nvSpPr>
        <p:spPr bwMode="auto">
          <a:xfrm>
            <a:off x="0" y="5238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23" name="Rectangle 22"/>
          <p:cNvSpPr>
            <a:spLocks noChangeArrowheads="1"/>
          </p:cNvSpPr>
          <p:nvPr/>
        </p:nvSpPr>
        <p:spPr bwMode="auto">
          <a:xfrm>
            <a:off x="4038600" y="5987839"/>
            <a:ext cx="3371436"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a:r>
              <a:rPr lang="en-US" sz="1400" b="1" i="1" dirty="0">
                <a:latin typeface="Times New Roman" pitchFamily="18" charset="0"/>
                <a:cs typeface="Times New Roman" pitchFamily="18" charset="0"/>
              </a:rPr>
              <a:t>The normal value lies between 97% to 98%</a:t>
            </a:r>
          </a:p>
        </p:txBody>
      </p:sp>
      <p:sp>
        <p:nvSpPr>
          <p:cNvPr id="24" name="TextBox 28"/>
          <p:cNvSpPr txBox="1">
            <a:spLocks noChangeArrowheads="1"/>
          </p:cNvSpPr>
          <p:nvPr/>
        </p:nvSpPr>
        <p:spPr bwMode="auto">
          <a:xfrm>
            <a:off x="8529638" y="6218238"/>
            <a:ext cx="363537" cy="306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ill Sans MT" pitchFamily="34" charset="0"/>
                <a:ea typeface="Majalla UI"/>
                <a:cs typeface="Majalla UI"/>
              </a:defRPr>
            </a:lvl1pPr>
            <a:lvl2pPr marL="742950" indent="-285750" eaLnBrk="0" hangingPunct="0">
              <a:defRPr>
                <a:solidFill>
                  <a:schemeClr val="tx1"/>
                </a:solidFill>
                <a:latin typeface="Gill Sans MT" pitchFamily="34" charset="0"/>
                <a:ea typeface="Majalla UI"/>
                <a:cs typeface="Majalla UI"/>
              </a:defRPr>
            </a:lvl2pPr>
            <a:lvl3pPr marL="1143000" indent="-228600" eaLnBrk="0" hangingPunct="0">
              <a:defRPr>
                <a:solidFill>
                  <a:schemeClr val="tx1"/>
                </a:solidFill>
                <a:latin typeface="Gill Sans MT" pitchFamily="34" charset="0"/>
                <a:ea typeface="Majalla UI"/>
                <a:cs typeface="Majalla UI"/>
              </a:defRPr>
            </a:lvl3pPr>
            <a:lvl4pPr marL="1600200" indent="-228600" eaLnBrk="0" hangingPunct="0">
              <a:defRPr>
                <a:solidFill>
                  <a:schemeClr val="tx1"/>
                </a:solidFill>
                <a:latin typeface="Gill Sans MT" pitchFamily="34" charset="0"/>
                <a:ea typeface="Majalla UI"/>
                <a:cs typeface="Majalla UI"/>
              </a:defRPr>
            </a:lvl4pPr>
            <a:lvl5pPr marL="2057400" indent="-228600" eaLnBrk="0" hangingPunct="0">
              <a:defRPr>
                <a:solidFill>
                  <a:schemeClr val="tx1"/>
                </a:solidFill>
                <a:latin typeface="Gill Sans MT" pitchFamily="34" charset="0"/>
                <a:ea typeface="Majalla UI"/>
                <a:cs typeface="Majalla UI"/>
              </a:defRPr>
            </a:lvl5pPr>
            <a:lvl6pPr marL="2514600" indent="-228600" eaLnBrk="0" fontAlgn="base" hangingPunct="0">
              <a:spcBef>
                <a:spcPct val="0"/>
              </a:spcBef>
              <a:spcAft>
                <a:spcPct val="0"/>
              </a:spcAft>
              <a:defRPr>
                <a:solidFill>
                  <a:schemeClr val="tx1"/>
                </a:solidFill>
                <a:latin typeface="Gill Sans MT" pitchFamily="34" charset="0"/>
                <a:ea typeface="Majalla UI"/>
                <a:cs typeface="Majalla UI"/>
              </a:defRPr>
            </a:lvl6pPr>
            <a:lvl7pPr marL="2971800" indent="-228600" eaLnBrk="0" fontAlgn="base" hangingPunct="0">
              <a:spcBef>
                <a:spcPct val="0"/>
              </a:spcBef>
              <a:spcAft>
                <a:spcPct val="0"/>
              </a:spcAft>
              <a:defRPr>
                <a:solidFill>
                  <a:schemeClr val="tx1"/>
                </a:solidFill>
                <a:latin typeface="Gill Sans MT" pitchFamily="34" charset="0"/>
                <a:ea typeface="Majalla UI"/>
                <a:cs typeface="Majalla UI"/>
              </a:defRPr>
            </a:lvl7pPr>
            <a:lvl8pPr marL="3429000" indent="-228600" eaLnBrk="0" fontAlgn="base" hangingPunct="0">
              <a:spcBef>
                <a:spcPct val="0"/>
              </a:spcBef>
              <a:spcAft>
                <a:spcPct val="0"/>
              </a:spcAft>
              <a:defRPr>
                <a:solidFill>
                  <a:schemeClr val="tx1"/>
                </a:solidFill>
                <a:latin typeface="Gill Sans MT" pitchFamily="34" charset="0"/>
                <a:ea typeface="Majalla UI"/>
                <a:cs typeface="Majalla UI"/>
              </a:defRPr>
            </a:lvl8pPr>
            <a:lvl9pPr marL="3886200" indent="-228600" eaLnBrk="0" fontAlgn="base" hangingPunct="0">
              <a:spcBef>
                <a:spcPct val="0"/>
              </a:spcBef>
              <a:spcAft>
                <a:spcPct val="0"/>
              </a:spcAft>
              <a:defRPr>
                <a:solidFill>
                  <a:schemeClr val="tx1"/>
                </a:solidFill>
                <a:latin typeface="Gill Sans MT" pitchFamily="34" charset="0"/>
                <a:ea typeface="Majalla UI"/>
                <a:cs typeface="Majalla UI"/>
              </a:defRPr>
            </a:lvl9pPr>
          </a:lstStyle>
          <a:p>
            <a:pPr algn="r" rtl="1" eaLnBrk="1" hangingPunct="1"/>
            <a:r>
              <a:rPr lang="en-US" sz="1400" i="1">
                <a:solidFill>
                  <a:srgbClr val="00B050"/>
                </a:solidFill>
                <a:latin typeface="Georgia" pitchFamily="18" charset="0"/>
              </a:rPr>
              <a:t>14</a:t>
            </a:r>
            <a:endParaRPr lang="ar-IQ" sz="1400" i="1">
              <a:solidFill>
                <a:srgbClr val="00B050"/>
              </a:solidFill>
              <a:latin typeface="Georgia" pitchFamily="18" charset="0"/>
            </a:endParaRPr>
          </a:p>
        </p:txBody>
      </p:sp>
      <p:sp>
        <p:nvSpPr>
          <p:cNvPr id="25" name="Slide Number Placeholder 24"/>
          <p:cNvSpPr>
            <a:spLocks noGrp="1"/>
          </p:cNvSpPr>
          <p:nvPr>
            <p:ph type="sldNum" sz="quarter" idx="12"/>
          </p:nvPr>
        </p:nvSpPr>
        <p:spPr/>
        <p:txBody>
          <a:bodyPr/>
          <a:lstStyle/>
          <a:p>
            <a:fld id="{D5BBC35B-A44B-4119-B8DA-DE9E3DFADA20}" type="slidenum">
              <a:rPr kumimoji="0" lang="en-US" smtClean="0"/>
              <a:pPr/>
              <a:t>18</a:t>
            </a:fld>
            <a:endParaRPr kumimoji="0" lang="en-US"/>
          </a:p>
        </p:txBody>
      </p:sp>
      <p:sp>
        <p:nvSpPr>
          <p:cNvPr id="26" name="Footer Placeholder 25"/>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382198917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anim calcmode="lin" valueType="num">
                                      <p:cBhvr>
                                        <p:cTn id="10" dur="1000" fill="hold"/>
                                        <p:tgtEl>
                                          <p:spTgt spid="5"/>
                                        </p:tgtEl>
                                        <p:attrNameLst>
                                          <p:attrName>ppt_x</p:attrName>
                                        </p:attrNameLst>
                                      </p:cBhvr>
                                      <p:tavLst>
                                        <p:tav tm="0">
                                          <p:val>
                                            <p:fltVal val="0.5"/>
                                          </p:val>
                                        </p:tav>
                                        <p:tav tm="100000">
                                          <p:val>
                                            <p:strVal val="#ppt_x"/>
                                          </p:val>
                                        </p:tav>
                                      </p:tavLst>
                                    </p:anim>
                                    <p:anim calcmode="lin" valueType="num">
                                      <p:cBhvr>
                                        <p:cTn id="11" dur="1000" fill="hold"/>
                                        <p:tgtEl>
                                          <p:spTgt spid="5"/>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fltVal val="0.5"/>
                                          </p:val>
                                        </p:tav>
                                        <p:tav tm="100000">
                                          <p:val>
                                            <p:strVal val="#ppt_x"/>
                                          </p:val>
                                        </p:tav>
                                      </p:tavLst>
                                    </p:anim>
                                    <p:anim calcmode="lin" valueType="num">
                                      <p:cBhvr>
                                        <p:cTn id="18" dur="1000" fill="hold"/>
                                        <p:tgtEl>
                                          <p:spTgt spid="7"/>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fltVal val="0.5"/>
                                          </p:val>
                                        </p:tav>
                                        <p:tav tm="100000">
                                          <p:val>
                                            <p:strVal val="#ppt_x"/>
                                          </p:val>
                                        </p:tav>
                                      </p:tavLst>
                                    </p:anim>
                                    <p:anim calcmode="lin" valueType="num">
                                      <p:cBhvr>
                                        <p:cTn id="25" dur="1000" fill="hold"/>
                                        <p:tgtEl>
                                          <p:spTgt spid="10"/>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1000" fill="hold"/>
                                        <p:tgtEl>
                                          <p:spTgt spid="12"/>
                                        </p:tgtEl>
                                        <p:attrNameLst>
                                          <p:attrName>ppt_w</p:attrName>
                                        </p:attrNameLst>
                                      </p:cBhvr>
                                      <p:tavLst>
                                        <p:tav tm="0">
                                          <p:val>
                                            <p:fltVal val="0"/>
                                          </p:val>
                                        </p:tav>
                                        <p:tav tm="100000">
                                          <p:val>
                                            <p:strVal val="#ppt_w"/>
                                          </p:val>
                                        </p:tav>
                                      </p:tavLst>
                                    </p:anim>
                                    <p:anim calcmode="lin" valueType="num">
                                      <p:cBhvr>
                                        <p:cTn id="29" dur="1000" fill="hold"/>
                                        <p:tgtEl>
                                          <p:spTgt spid="12"/>
                                        </p:tgtEl>
                                        <p:attrNameLst>
                                          <p:attrName>ppt_h</p:attrName>
                                        </p:attrNameLst>
                                      </p:cBhvr>
                                      <p:tavLst>
                                        <p:tav tm="0">
                                          <p:val>
                                            <p:fltVal val="0"/>
                                          </p:val>
                                        </p:tav>
                                        <p:tav tm="100000">
                                          <p:val>
                                            <p:strVal val="#ppt_h"/>
                                          </p:val>
                                        </p:tav>
                                      </p:tavLst>
                                    </p:anim>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fltVal val="0.5"/>
                                          </p:val>
                                        </p:tav>
                                        <p:tav tm="100000">
                                          <p:val>
                                            <p:strVal val="#ppt_x"/>
                                          </p:val>
                                        </p:tav>
                                      </p:tavLst>
                                    </p:anim>
                                    <p:anim calcmode="lin" valueType="num">
                                      <p:cBhvr>
                                        <p:cTn id="32" dur="1000" fill="hold"/>
                                        <p:tgtEl>
                                          <p:spTgt spid="12"/>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fltVal val="0"/>
                                          </p:val>
                                        </p:tav>
                                        <p:tav tm="100000">
                                          <p:val>
                                            <p:strVal val="#ppt_w"/>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fltVal val="0.5"/>
                                          </p:val>
                                        </p:tav>
                                        <p:tav tm="100000">
                                          <p:val>
                                            <p:strVal val="#ppt_x"/>
                                          </p:val>
                                        </p:tav>
                                      </p:tavLst>
                                    </p:anim>
                                    <p:anim calcmode="lin" valueType="num">
                                      <p:cBhvr>
                                        <p:cTn id="39" dur="1000" fill="hold"/>
                                        <p:tgtEl>
                                          <p:spTgt spid="14"/>
                                        </p:tgtEl>
                                        <p:attrNameLst>
                                          <p:attrName>ppt_y</p:attrName>
                                        </p:attrNameLst>
                                      </p:cBhvr>
                                      <p:tavLst>
                                        <p:tav tm="0">
                                          <p:val>
                                            <p:fltVal val="0.5"/>
                                          </p:val>
                                        </p:tav>
                                        <p:tav tm="100000">
                                          <p:val>
                                            <p:strVal val="#ppt_y"/>
                                          </p:val>
                                        </p:tav>
                                      </p:tavLst>
                                    </p:anim>
                                  </p:childTnLst>
                                </p:cTn>
                              </p:par>
                              <p:par>
                                <p:cTn id="40" presetID="53" presetClass="entr" presetSubtype="528"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1000" fill="hold"/>
                                        <p:tgtEl>
                                          <p:spTgt spid="17"/>
                                        </p:tgtEl>
                                        <p:attrNameLst>
                                          <p:attrName>ppt_w</p:attrName>
                                        </p:attrNameLst>
                                      </p:cBhvr>
                                      <p:tavLst>
                                        <p:tav tm="0">
                                          <p:val>
                                            <p:fltVal val="0"/>
                                          </p:val>
                                        </p:tav>
                                        <p:tav tm="100000">
                                          <p:val>
                                            <p:strVal val="#ppt_w"/>
                                          </p:val>
                                        </p:tav>
                                      </p:tavLst>
                                    </p:anim>
                                    <p:anim calcmode="lin" valueType="num">
                                      <p:cBhvr>
                                        <p:cTn id="43" dur="1000" fill="hold"/>
                                        <p:tgtEl>
                                          <p:spTgt spid="17"/>
                                        </p:tgtEl>
                                        <p:attrNameLst>
                                          <p:attrName>ppt_h</p:attrName>
                                        </p:attrNameLst>
                                      </p:cBhvr>
                                      <p:tavLst>
                                        <p:tav tm="0">
                                          <p:val>
                                            <p:fltVal val="0"/>
                                          </p:val>
                                        </p:tav>
                                        <p:tav tm="100000">
                                          <p:val>
                                            <p:strVal val="#ppt_h"/>
                                          </p:val>
                                        </p:tav>
                                      </p:tavLst>
                                    </p:anim>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fltVal val="0.5"/>
                                          </p:val>
                                        </p:tav>
                                        <p:tav tm="100000">
                                          <p:val>
                                            <p:strVal val="#ppt_x"/>
                                          </p:val>
                                        </p:tav>
                                      </p:tavLst>
                                    </p:anim>
                                    <p:anim calcmode="lin" valueType="num">
                                      <p:cBhvr>
                                        <p:cTn id="46" dur="1000" fill="hold"/>
                                        <p:tgtEl>
                                          <p:spTgt spid="17"/>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1000" fill="hold"/>
                                        <p:tgtEl>
                                          <p:spTgt spid="19"/>
                                        </p:tgtEl>
                                        <p:attrNameLst>
                                          <p:attrName>ppt_w</p:attrName>
                                        </p:attrNameLst>
                                      </p:cBhvr>
                                      <p:tavLst>
                                        <p:tav tm="0">
                                          <p:val>
                                            <p:fltVal val="0"/>
                                          </p:val>
                                        </p:tav>
                                        <p:tav tm="100000">
                                          <p:val>
                                            <p:strVal val="#ppt_w"/>
                                          </p:val>
                                        </p:tav>
                                      </p:tavLst>
                                    </p:anim>
                                    <p:anim calcmode="lin" valueType="num">
                                      <p:cBhvr>
                                        <p:cTn id="50" dur="1000" fill="hold"/>
                                        <p:tgtEl>
                                          <p:spTgt spid="19"/>
                                        </p:tgtEl>
                                        <p:attrNameLst>
                                          <p:attrName>ppt_h</p:attrName>
                                        </p:attrNameLst>
                                      </p:cBhvr>
                                      <p:tavLst>
                                        <p:tav tm="0">
                                          <p:val>
                                            <p:fltVal val="0"/>
                                          </p:val>
                                        </p:tav>
                                        <p:tav tm="100000">
                                          <p:val>
                                            <p:strVal val="#ppt_h"/>
                                          </p:val>
                                        </p:tav>
                                      </p:tavLst>
                                    </p:anim>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fltVal val="0.5"/>
                                          </p:val>
                                        </p:tav>
                                        <p:tav tm="100000">
                                          <p:val>
                                            <p:strVal val="#ppt_x"/>
                                          </p:val>
                                        </p:tav>
                                      </p:tavLst>
                                    </p:anim>
                                    <p:anim calcmode="lin" valueType="num">
                                      <p:cBhvr>
                                        <p:cTn id="53" dur="1000" fill="hold"/>
                                        <p:tgtEl>
                                          <p:spTgt spid="19"/>
                                        </p:tgtEl>
                                        <p:attrNameLst>
                                          <p:attrName>ppt_y</p:attrName>
                                        </p:attrNameLst>
                                      </p:cBhvr>
                                      <p:tavLst>
                                        <p:tav tm="0">
                                          <p:val>
                                            <p:fltVal val="0.5"/>
                                          </p:val>
                                        </p:tav>
                                        <p:tav tm="100000">
                                          <p:val>
                                            <p:strVal val="#ppt_y"/>
                                          </p:val>
                                        </p:tav>
                                      </p:tavLst>
                                    </p:anim>
                                  </p:childTnLst>
                                </p:cTn>
                              </p:par>
                              <p:par>
                                <p:cTn id="54" presetID="53" presetClass="entr" presetSubtype="528" fill="hold"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1000" fill="hold"/>
                                        <p:tgtEl>
                                          <p:spTgt spid="21"/>
                                        </p:tgtEl>
                                        <p:attrNameLst>
                                          <p:attrName>ppt_w</p:attrName>
                                        </p:attrNameLst>
                                      </p:cBhvr>
                                      <p:tavLst>
                                        <p:tav tm="0">
                                          <p:val>
                                            <p:fltVal val="0"/>
                                          </p:val>
                                        </p:tav>
                                        <p:tav tm="100000">
                                          <p:val>
                                            <p:strVal val="#ppt_w"/>
                                          </p:val>
                                        </p:tav>
                                      </p:tavLst>
                                    </p:anim>
                                    <p:anim calcmode="lin" valueType="num">
                                      <p:cBhvr>
                                        <p:cTn id="57" dur="1000" fill="hold"/>
                                        <p:tgtEl>
                                          <p:spTgt spid="21"/>
                                        </p:tgtEl>
                                        <p:attrNameLst>
                                          <p:attrName>ppt_h</p:attrName>
                                        </p:attrNameLst>
                                      </p:cBhvr>
                                      <p:tavLst>
                                        <p:tav tm="0">
                                          <p:val>
                                            <p:fltVal val="0"/>
                                          </p:val>
                                        </p:tav>
                                        <p:tav tm="100000">
                                          <p:val>
                                            <p:strVal val="#ppt_h"/>
                                          </p:val>
                                        </p:tav>
                                      </p:tavLst>
                                    </p:anim>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fltVal val="0.5"/>
                                          </p:val>
                                        </p:tav>
                                        <p:tav tm="100000">
                                          <p:val>
                                            <p:strVal val="#ppt_x"/>
                                          </p:val>
                                        </p:tav>
                                      </p:tavLst>
                                    </p:anim>
                                    <p:anim calcmode="lin" valueType="num">
                                      <p:cBhvr>
                                        <p:cTn id="60" dur="1000" fill="hold"/>
                                        <p:tgtEl>
                                          <p:spTgt spid="21"/>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p:cTn id="63" dur="1000" fill="hold"/>
                                        <p:tgtEl>
                                          <p:spTgt spid="23"/>
                                        </p:tgtEl>
                                        <p:attrNameLst>
                                          <p:attrName>ppt_w</p:attrName>
                                        </p:attrNameLst>
                                      </p:cBhvr>
                                      <p:tavLst>
                                        <p:tav tm="0">
                                          <p:val>
                                            <p:fltVal val="0"/>
                                          </p:val>
                                        </p:tav>
                                        <p:tav tm="100000">
                                          <p:val>
                                            <p:strVal val="#ppt_w"/>
                                          </p:val>
                                        </p:tav>
                                      </p:tavLst>
                                    </p:anim>
                                    <p:anim calcmode="lin" valueType="num">
                                      <p:cBhvr>
                                        <p:cTn id="64" dur="1000" fill="hold"/>
                                        <p:tgtEl>
                                          <p:spTgt spid="23"/>
                                        </p:tgtEl>
                                        <p:attrNameLst>
                                          <p:attrName>ppt_h</p:attrName>
                                        </p:attrNameLst>
                                      </p:cBhvr>
                                      <p:tavLst>
                                        <p:tav tm="0">
                                          <p:val>
                                            <p:fltVal val="0"/>
                                          </p:val>
                                        </p:tav>
                                        <p:tav tm="100000">
                                          <p:val>
                                            <p:strVal val="#ppt_h"/>
                                          </p:val>
                                        </p:tav>
                                      </p:tavLst>
                                    </p:anim>
                                    <p:animEffect transition="in" filter="fade">
                                      <p:cBhvr>
                                        <p:cTn id="65" dur="1000"/>
                                        <p:tgtEl>
                                          <p:spTgt spid="23"/>
                                        </p:tgtEl>
                                      </p:cBhvr>
                                    </p:animEffect>
                                    <p:anim calcmode="lin" valueType="num">
                                      <p:cBhvr>
                                        <p:cTn id="66" dur="1000" fill="hold"/>
                                        <p:tgtEl>
                                          <p:spTgt spid="23"/>
                                        </p:tgtEl>
                                        <p:attrNameLst>
                                          <p:attrName>ppt_x</p:attrName>
                                        </p:attrNameLst>
                                      </p:cBhvr>
                                      <p:tavLst>
                                        <p:tav tm="0">
                                          <p:val>
                                            <p:fltVal val="0.5"/>
                                          </p:val>
                                        </p:tav>
                                        <p:tav tm="100000">
                                          <p:val>
                                            <p:strVal val="#ppt_x"/>
                                          </p:val>
                                        </p:tav>
                                      </p:tavLst>
                                    </p:anim>
                                    <p:anim calcmode="lin" valueType="num">
                                      <p:cBhvr>
                                        <p:cTn id="67" dur="1000" fill="hold"/>
                                        <p:tgtEl>
                                          <p:spTgt spid="23"/>
                                        </p:tgtEl>
                                        <p:attrNameLst>
                                          <p:attrName>ppt_y</p:attrName>
                                        </p:attrNameLst>
                                      </p:cBhvr>
                                      <p:tavLst>
                                        <p:tav tm="0">
                                          <p:val>
                                            <p:fltVal val="0.5"/>
                                          </p:val>
                                        </p:tav>
                                        <p:tav tm="100000">
                                          <p:val>
                                            <p:strVal val="#ppt_y"/>
                                          </p:val>
                                        </p:tav>
                                      </p:tavLst>
                                    </p:anim>
                                  </p:childTnLst>
                                </p:cTn>
                              </p:par>
                              <p:par>
                                <p:cTn id="68" presetID="53" presetClass="entr" presetSubtype="528" fill="hold" grpId="0" nodeType="with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p:cTn id="70" dur="1000" fill="hold"/>
                                        <p:tgtEl>
                                          <p:spTgt spid="11"/>
                                        </p:tgtEl>
                                        <p:attrNameLst>
                                          <p:attrName>ppt_w</p:attrName>
                                        </p:attrNameLst>
                                      </p:cBhvr>
                                      <p:tavLst>
                                        <p:tav tm="0">
                                          <p:val>
                                            <p:fltVal val="0"/>
                                          </p:val>
                                        </p:tav>
                                        <p:tav tm="100000">
                                          <p:val>
                                            <p:strVal val="#ppt_w"/>
                                          </p:val>
                                        </p:tav>
                                      </p:tavLst>
                                    </p:anim>
                                    <p:anim calcmode="lin" valueType="num">
                                      <p:cBhvr>
                                        <p:cTn id="71" dur="1000" fill="hold"/>
                                        <p:tgtEl>
                                          <p:spTgt spid="11"/>
                                        </p:tgtEl>
                                        <p:attrNameLst>
                                          <p:attrName>ppt_h</p:attrName>
                                        </p:attrNameLst>
                                      </p:cBhvr>
                                      <p:tavLst>
                                        <p:tav tm="0">
                                          <p:val>
                                            <p:fltVal val="0"/>
                                          </p:val>
                                        </p:tav>
                                        <p:tav tm="100000">
                                          <p:val>
                                            <p:strVal val="#ppt_h"/>
                                          </p:val>
                                        </p:tav>
                                      </p:tavLst>
                                    </p:anim>
                                    <p:animEffect transition="in" filter="fade">
                                      <p:cBhvr>
                                        <p:cTn id="72" dur="1000"/>
                                        <p:tgtEl>
                                          <p:spTgt spid="11"/>
                                        </p:tgtEl>
                                      </p:cBhvr>
                                    </p:animEffect>
                                    <p:anim calcmode="lin" valueType="num">
                                      <p:cBhvr>
                                        <p:cTn id="73" dur="1000" fill="hold"/>
                                        <p:tgtEl>
                                          <p:spTgt spid="11"/>
                                        </p:tgtEl>
                                        <p:attrNameLst>
                                          <p:attrName>ppt_x</p:attrName>
                                        </p:attrNameLst>
                                      </p:cBhvr>
                                      <p:tavLst>
                                        <p:tav tm="0">
                                          <p:val>
                                            <p:fltVal val="0.5"/>
                                          </p:val>
                                        </p:tav>
                                        <p:tav tm="100000">
                                          <p:val>
                                            <p:strVal val="#ppt_x"/>
                                          </p:val>
                                        </p:tav>
                                      </p:tavLst>
                                    </p:anim>
                                    <p:anim calcmode="lin" valueType="num">
                                      <p:cBhvr>
                                        <p:cTn id="74" dur="1000" fill="hold"/>
                                        <p:tgtEl>
                                          <p:spTgt spid="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p:bldP spid="19"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284288" y="476250"/>
            <a:ext cx="6059672" cy="877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sz="2000" b="1" u="sng" dirty="0">
                <a:latin typeface="Times New Roman" pitchFamily="18" charset="0"/>
                <a:cs typeface="Times New Roman" pitchFamily="18" charset="0"/>
              </a:rPr>
              <a:t>4- Mechanical Efficiency (</a:t>
            </a:r>
            <a:r>
              <a:rPr lang="el-GR" sz="2000" b="1" u="sng" dirty="0">
                <a:latin typeface="Times New Roman" pitchFamily="18" charset="0"/>
                <a:cs typeface="Times New Roman" pitchFamily="18" charset="0"/>
              </a:rPr>
              <a:t>ζ</a:t>
            </a:r>
            <a:r>
              <a:rPr lang="en-US" sz="2000" b="1" u="sng" dirty="0">
                <a:latin typeface="Times New Roman" pitchFamily="18" charset="0"/>
                <a:cs typeface="Times New Roman" pitchFamily="18" charset="0"/>
              </a:rPr>
              <a:t>)</a:t>
            </a:r>
          </a:p>
          <a:p>
            <a:pPr>
              <a:lnSpc>
                <a:spcPct val="150000"/>
              </a:lnSpc>
            </a:pPr>
            <a:r>
              <a:rPr lang="en-US" sz="1400" b="1" i="1" dirty="0">
                <a:latin typeface="Times New Roman" pitchFamily="18" charset="0"/>
                <a:cs typeface="Times New Roman" pitchFamily="18" charset="0"/>
              </a:rPr>
              <a:t>It is due to losses in the shaft, coupling, and other operation losses as vibration </a:t>
            </a:r>
            <a:endParaRPr lang="ar-IQ" sz="1400" b="1" i="1"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6" name="Object 5"/>
          <p:cNvGraphicFramePr>
            <a:graphicFrameLocks noChangeAspect="1"/>
          </p:cNvGraphicFramePr>
          <p:nvPr>
            <p:extLst>
              <p:ext uri="{D42A27DB-BD31-4B8C-83A1-F6EECF244321}">
                <p14:modId xmlns="" xmlns:p14="http://schemas.microsoft.com/office/powerpoint/2010/main" val="4255336888"/>
              </p:ext>
            </p:extLst>
          </p:nvPr>
        </p:nvGraphicFramePr>
        <p:xfrm>
          <a:off x="1785144" y="1369512"/>
          <a:ext cx="2228850" cy="561975"/>
        </p:xfrm>
        <a:graphic>
          <a:graphicData uri="http://schemas.openxmlformats.org/presentationml/2006/ole">
            <p:oleObj spid="_x0000_s3152" name="معادلة" r:id="rId3" imgW="2082800" imgH="431800" progId="Equation.3">
              <p:embed/>
            </p:oleObj>
          </a:graphicData>
        </a:graphic>
      </p:graphicFrame>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8" name="Object 7"/>
          <p:cNvGraphicFramePr>
            <a:graphicFrameLocks noChangeAspect="1"/>
          </p:cNvGraphicFramePr>
          <p:nvPr/>
        </p:nvGraphicFramePr>
        <p:xfrm>
          <a:off x="1700213" y="2101850"/>
          <a:ext cx="1571625" cy="533400"/>
        </p:xfrm>
        <a:graphic>
          <a:graphicData uri="http://schemas.openxmlformats.org/presentationml/2006/ole">
            <p:oleObj spid="_x0000_s3153" name="معادلة" r:id="rId4" imgW="1574800" imgH="431800" progId="Equation.3">
              <p:embed/>
            </p:oleObj>
          </a:graphicData>
        </a:graphic>
      </p:graphicFrame>
      <p:sp>
        <p:nvSpPr>
          <p:cNvPr id="9" name="Rectangle 6"/>
          <p:cNvSpPr>
            <a:spLocks noChangeArrowheads="1"/>
          </p:cNvSpPr>
          <p:nvPr/>
        </p:nvSpPr>
        <p:spPr bwMode="auto">
          <a:xfrm>
            <a:off x="0" y="533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10" name="Rectangle 9"/>
          <p:cNvSpPr>
            <a:spLocks noChangeArrowheads="1"/>
          </p:cNvSpPr>
          <p:nvPr/>
        </p:nvSpPr>
        <p:spPr bwMode="auto">
          <a:xfrm>
            <a:off x="5318385" y="2138233"/>
            <a:ext cx="256672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400" dirty="0"/>
              <a:t> </a:t>
            </a:r>
            <a:r>
              <a:rPr lang="en-US" sz="1400" b="1" i="1" dirty="0">
                <a:latin typeface="Times New Roman" pitchFamily="18" charset="0"/>
                <a:cs typeface="Times New Roman" pitchFamily="18" charset="0"/>
              </a:rPr>
              <a:t>The normal value is 95% - 98%</a:t>
            </a:r>
            <a:endParaRPr lang="ar-IQ" sz="1400" b="1" i="1" dirty="0">
              <a:latin typeface="Times New Roman" pitchFamily="18" charset="0"/>
              <a:cs typeface="Times New Roman" pitchFamily="18" charset="0"/>
            </a:endParaRPr>
          </a:p>
        </p:txBody>
      </p:sp>
      <p:sp>
        <p:nvSpPr>
          <p:cNvPr id="11" name="Rectangle 10"/>
          <p:cNvSpPr>
            <a:spLocks noChangeArrowheads="1"/>
          </p:cNvSpPr>
          <p:nvPr/>
        </p:nvSpPr>
        <p:spPr bwMode="auto">
          <a:xfrm>
            <a:off x="1284288" y="2751138"/>
            <a:ext cx="299793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000" b="1" u="sng" dirty="0">
                <a:latin typeface="Times New Roman" pitchFamily="18" charset="0"/>
                <a:cs typeface="Times New Roman" pitchFamily="18" charset="0"/>
              </a:rPr>
              <a:t>5 - Overall Efficiency (</a:t>
            </a:r>
            <a:r>
              <a:rPr lang="el-GR" sz="2000" b="1" u="sng" dirty="0">
                <a:latin typeface="Times New Roman" pitchFamily="18" charset="0"/>
                <a:cs typeface="Times New Roman" pitchFamily="18" charset="0"/>
              </a:rPr>
              <a:t>ζ</a:t>
            </a:r>
            <a:r>
              <a:rPr lang="en-US" sz="2000" b="1" u="sng" baseline="-25000" dirty="0">
                <a:latin typeface="Times New Roman" pitchFamily="18" charset="0"/>
                <a:cs typeface="Times New Roman" pitchFamily="18" charset="0"/>
              </a:rPr>
              <a:t>o</a:t>
            </a:r>
            <a:r>
              <a:rPr lang="en-US" sz="2000" b="1" u="sng" dirty="0">
                <a:latin typeface="Times New Roman" pitchFamily="18" charset="0"/>
                <a:cs typeface="Times New Roman" pitchFamily="18" charset="0"/>
              </a:rPr>
              <a:t>) </a:t>
            </a:r>
            <a:endParaRPr lang="ar-IQ" sz="2000" b="1" u="sng" dirty="0">
              <a:latin typeface="Times New Roman" pitchFamily="18" charset="0"/>
              <a:cs typeface="Times New Roman" pitchFamily="18" charset="0"/>
            </a:endParaRPr>
          </a:p>
        </p:txBody>
      </p:sp>
      <p:sp>
        <p:nvSpPr>
          <p:cNvPr id="12" name="Rectangle 8"/>
          <p:cNvSpPr>
            <a:spLocks noChangeArrowheads="1"/>
          </p:cNvSpPr>
          <p:nvPr/>
        </p:nvSpPr>
        <p:spPr bwMode="auto">
          <a:xfrm>
            <a:off x="152400" y="152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13" name="Object 12"/>
          <p:cNvGraphicFramePr>
            <a:graphicFrameLocks noChangeAspect="1"/>
          </p:cNvGraphicFramePr>
          <p:nvPr>
            <p:extLst>
              <p:ext uri="{D42A27DB-BD31-4B8C-83A1-F6EECF244321}">
                <p14:modId xmlns="" xmlns:p14="http://schemas.microsoft.com/office/powerpoint/2010/main" val="2086061573"/>
              </p:ext>
            </p:extLst>
          </p:nvPr>
        </p:nvGraphicFramePr>
        <p:xfrm>
          <a:off x="1752600" y="3276600"/>
          <a:ext cx="1381125" cy="533400"/>
        </p:xfrm>
        <a:graphic>
          <a:graphicData uri="http://schemas.openxmlformats.org/presentationml/2006/ole">
            <p:oleObj spid="_x0000_s3154" name="معادلة" r:id="rId5" imgW="1384300" imgH="533400" progId="Equation.3">
              <p:embed/>
            </p:oleObj>
          </a:graphicData>
        </a:graphic>
      </p:graphicFrame>
      <p:sp>
        <p:nvSpPr>
          <p:cNvPr id="14" name="Rectangle 9"/>
          <p:cNvSpPr>
            <a:spLocks noChangeArrowheads="1"/>
          </p:cNvSpPr>
          <p:nvPr/>
        </p:nvSpPr>
        <p:spPr bwMode="auto">
          <a:xfrm>
            <a:off x="152400" y="6858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15" name="Object 14"/>
          <p:cNvGraphicFramePr>
            <a:graphicFrameLocks noChangeAspect="1"/>
          </p:cNvGraphicFramePr>
          <p:nvPr>
            <p:extLst>
              <p:ext uri="{D42A27DB-BD31-4B8C-83A1-F6EECF244321}">
                <p14:modId xmlns="" xmlns:p14="http://schemas.microsoft.com/office/powerpoint/2010/main" val="739921317"/>
              </p:ext>
            </p:extLst>
          </p:nvPr>
        </p:nvGraphicFramePr>
        <p:xfrm>
          <a:off x="1566069" y="3886200"/>
          <a:ext cx="2667000" cy="533400"/>
        </p:xfrm>
        <a:graphic>
          <a:graphicData uri="http://schemas.openxmlformats.org/presentationml/2006/ole">
            <p:oleObj spid="_x0000_s3155" name="معادلة" r:id="rId6" imgW="2667000" imgH="533400" progId="Equation.3">
              <p:embed/>
            </p:oleObj>
          </a:graphicData>
        </a:graphic>
      </p:graphicFrame>
      <p:sp>
        <p:nvSpPr>
          <p:cNvPr id="16" name="Rectangle 12"/>
          <p:cNvSpPr>
            <a:spLocks noChangeArrowheads="1"/>
          </p:cNvSpPr>
          <p:nvPr/>
        </p:nvSpPr>
        <p:spPr bwMode="auto">
          <a:xfrm>
            <a:off x="304800" y="8382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17" name="Rectangle 1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18" name="Object 17"/>
          <p:cNvGraphicFramePr>
            <a:graphicFrameLocks noChangeAspect="1"/>
          </p:cNvGraphicFramePr>
          <p:nvPr>
            <p:extLst>
              <p:ext uri="{D42A27DB-BD31-4B8C-83A1-F6EECF244321}">
                <p14:modId xmlns="" xmlns:p14="http://schemas.microsoft.com/office/powerpoint/2010/main" val="1412069785"/>
              </p:ext>
            </p:extLst>
          </p:nvPr>
        </p:nvGraphicFramePr>
        <p:xfrm>
          <a:off x="1560837" y="4572000"/>
          <a:ext cx="1343025" cy="238125"/>
        </p:xfrm>
        <a:graphic>
          <a:graphicData uri="http://schemas.openxmlformats.org/presentationml/2006/ole">
            <p:oleObj spid="_x0000_s3156" name="معادلة" r:id="rId7" imgW="1346200" imgH="241300" progId="Equation.3">
              <p:embed/>
            </p:oleObj>
          </a:graphicData>
        </a:graphic>
      </p:graphicFrame>
      <p:sp>
        <p:nvSpPr>
          <p:cNvPr id="19" name="Rectangle 15"/>
          <p:cNvSpPr>
            <a:spLocks noChangeArrowheads="1"/>
          </p:cNvSpPr>
          <p:nvPr/>
        </p:nvSpPr>
        <p:spPr bwMode="auto">
          <a:xfrm>
            <a:off x="0" y="23812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20" name="Rectangle 19"/>
          <p:cNvSpPr>
            <a:spLocks noChangeArrowheads="1"/>
          </p:cNvSpPr>
          <p:nvPr/>
        </p:nvSpPr>
        <p:spPr bwMode="auto">
          <a:xfrm>
            <a:off x="5368078" y="5137150"/>
            <a:ext cx="2517035"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r" rtl="1"/>
            <a:r>
              <a:rPr lang="en-US" sz="1400" b="1" i="1" dirty="0">
                <a:latin typeface="Times New Roman" pitchFamily="18" charset="0"/>
                <a:cs typeface="Times New Roman" pitchFamily="18" charset="0"/>
              </a:rPr>
              <a:t>The normal value is 71% - 86%</a:t>
            </a:r>
            <a:endParaRPr lang="ar-IQ" sz="1400" b="1" i="1" dirty="0">
              <a:latin typeface="Times New Roman" pitchFamily="18" charset="0"/>
              <a:cs typeface="Times New Roman" pitchFamily="18" charset="0"/>
            </a:endParaRPr>
          </a:p>
        </p:txBody>
      </p:sp>
      <p:sp>
        <p:nvSpPr>
          <p:cNvPr id="21" name="Rectangle 20"/>
          <p:cNvSpPr/>
          <p:nvPr/>
        </p:nvSpPr>
        <p:spPr>
          <a:xfrm>
            <a:off x="1294261" y="5061241"/>
            <a:ext cx="3424335" cy="338554"/>
          </a:xfrm>
          <a:prstGeom prst="rect">
            <a:avLst/>
          </a:prstGeom>
        </p:spPr>
        <p:txBody>
          <a:bodyPr wrap="none">
            <a:spAutoFit/>
          </a:bodyPr>
          <a:lstStyle/>
          <a:p>
            <a:pPr fontAlgn="auto">
              <a:spcBef>
                <a:spcPts val="0"/>
              </a:spcBef>
              <a:spcAft>
                <a:spcPts val="0"/>
              </a:spcAft>
              <a:defRPr/>
            </a:pPr>
            <a:r>
              <a:rPr lang="en-US" sz="1600" b="1" u="sng" dirty="0">
                <a:latin typeface="+mn-lt"/>
                <a:ea typeface="+mn-ea"/>
                <a:cs typeface="+mn-cs"/>
              </a:rPr>
              <a:t>Discharge of a Centrifugal Pump </a:t>
            </a:r>
            <a:endParaRPr lang="ar-IQ" sz="1600" b="1" u="sng" dirty="0">
              <a:latin typeface="+mn-lt"/>
              <a:ea typeface="+mn-ea"/>
              <a:cs typeface="+mn-cs"/>
            </a:endParaRPr>
          </a:p>
        </p:txBody>
      </p:sp>
      <p:sp>
        <p:nvSpPr>
          <p:cNvPr id="22"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graphicFrame>
        <p:nvGraphicFramePr>
          <p:cNvPr id="23" name="Object 22"/>
          <p:cNvGraphicFramePr>
            <a:graphicFrameLocks noChangeAspect="1"/>
          </p:cNvGraphicFramePr>
          <p:nvPr>
            <p:extLst>
              <p:ext uri="{D42A27DB-BD31-4B8C-83A1-F6EECF244321}">
                <p14:modId xmlns="" xmlns:p14="http://schemas.microsoft.com/office/powerpoint/2010/main" val="3733612558"/>
              </p:ext>
            </p:extLst>
          </p:nvPr>
        </p:nvGraphicFramePr>
        <p:xfrm>
          <a:off x="1600200" y="5445125"/>
          <a:ext cx="1512888" cy="241300"/>
        </p:xfrm>
        <a:graphic>
          <a:graphicData uri="http://schemas.openxmlformats.org/presentationml/2006/ole">
            <p:oleObj spid="_x0000_s3157" name="معادلة" r:id="rId8" imgW="1511300" imgH="241300" progId="Equation.3">
              <p:embed/>
            </p:oleObj>
          </a:graphicData>
        </a:graphic>
      </p:graphicFrame>
      <p:sp>
        <p:nvSpPr>
          <p:cNvPr id="24" name="Rectangle 18"/>
          <p:cNvSpPr>
            <a:spLocks noChangeArrowheads="1"/>
          </p:cNvSpPr>
          <p:nvPr/>
        </p:nvSpPr>
        <p:spPr bwMode="auto">
          <a:xfrm>
            <a:off x="0" y="2667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endParaRPr lang="ar-IQ"/>
          </a:p>
        </p:txBody>
      </p:sp>
      <p:sp>
        <p:nvSpPr>
          <p:cNvPr id="25" name="TextBox 26"/>
          <p:cNvSpPr txBox="1">
            <a:spLocks noChangeArrowheads="1"/>
          </p:cNvSpPr>
          <p:nvPr/>
        </p:nvSpPr>
        <p:spPr bwMode="auto">
          <a:xfrm>
            <a:off x="8391525" y="6021388"/>
            <a:ext cx="357188"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ill Sans MT" pitchFamily="34" charset="0"/>
                <a:ea typeface="Majalla UI"/>
                <a:cs typeface="Majalla UI"/>
              </a:defRPr>
            </a:lvl1pPr>
            <a:lvl2pPr marL="742950" indent="-285750" eaLnBrk="0" hangingPunct="0">
              <a:defRPr>
                <a:solidFill>
                  <a:schemeClr val="tx1"/>
                </a:solidFill>
                <a:latin typeface="Gill Sans MT" pitchFamily="34" charset="0"/>
                <a:ea typeface="Majalla UI"/>
                <a:cs typeface="Majalla UI"/>
              </a:defRPr>
            </a:lvl2pPr>
            <a:lvl3pPr marL="1143000" indent="-228600" eaLnBrk="0" hangingPunct="0">
              <a:defRPr>
                <a:solidFill>
                  <a:schemeClr val="tx1"/>
                </a:solidFill>
                <a:latin typeface="Gill Sans MT" pitchFamily="34" charset="0"/>
                <a:ea typeface="Majalla UI"/>
                <a:cs typeface="Majalla UI"/>
              </a:defRPr>
            </a:lvl3pPr>
            <a:lvl4pPr marL="1600200" indent="-228600" eaLnBrk="0" hangingPunct="0">
              <a:defRPr>
                <a:solidFill>
                  <a:schemeClr val="tx1"/>
                </a:solidFill>
                <a:latin typeface="Gill Sans MT" pitchFamily="34" charset="0"/>
                <a:ea typeface="Majalla UI"/>
                <a:cs typeface="Majalla UI"/>
              </a:defRPr>
            </a:lvl4pPr>
            <a:lvl5pPr marL="2057400" indent="-228600" eaLnBrk="0" hangingPunct="0">
              <a:defRPr>
                <a:solidFill>
                  <a:schemeClr val="tx1"/>
                </a:solidFill>
                <a:latin typeface="Gill Sans MT" pitchFamily="34" charset="0"/>
                <a:ea typeface="Majalla UI"/>
                <a:cs typeface="Majalla UI"/>
              </a:defRPr>
            </a:lvl5pPr>
            <a:lvl6pPr marL="2514600" indent="-228600" eaLnBrk="0" fontAlgn="base" hangingPunct="0">
              <a:spcBef>
                <a:spcPct val="0"/>
              </a:spcBef>
              <a:spcAft>
                <a:spcPct val="0"/>
              </a:spcAft>
              <a:defRPr>
                <a:solidFill>
                  <a:schemeClr val="tx1"/>
                </a:solidFill>
                <a:latin typeface="Gill Sans MT" pitchFamily="34" charset="0"/>
                <a:ea typeface="Majalla UI"/>
                <a:cs typeface="Majalla UI"/>
              </a:defRPr>
            </a:lvl6pPr>
            <a:lvl7pPr marL="2971800" indent="-228600" eaLnBrk="0" fontAlgn="base" hangingPunct="0">
              <a:spcBef>
                <a:spcPct val="0"/>
              </a:spcBef>
              <a:spcAft>
                <a:spcPct val="0"/>
              </a:spcAft>
              <a:defRPr>
                <a:solidFill>
                  <a:schemeClr val="tx1"/>
                </a:solidFill>
                <a:latin typeface="Gill Sans MT" pitchFamily="34" charset="0"/>
                <a:ea typeface="Majalla UI"/>
                <a:cs typeface="Majalla UI"/>
              </a:defRPr>
            </a:lvl7pPr>
            <a:lvl8pPr marL="3429000" indent="-228600" eaLnBrk="0" fontAlgn="base" hangingPunct="0">
              <a:spcBef>
                <a:spcPct val="0"/>
              </a:spcBef>
              <a:spcAft>
                <a:spcPct val="0"/>
              </a:spcAft>
              <a:defRPr>
                <a:solidFill>
                  <a:schemeClr val="tx1"/>
                </a:solidFill>
                <a:latin typeface="Gill Sans MT" pitchFamily="34" charset="0"/>
                <a:ea typeface="Majalla UI"/>
                <a:cs typeface="Majalla UI"/>
              </a:defRPr>
            </a:lvl8pPr>
            <a:lvl9pPr marL="3886200" indent="-228600" eaLnBrk="0" fontAlgn="base" hangingPunct="0">
              <a:spcBef>
                <a:spcPct val="0"/>
              </a:spcBef>
              <a:spcAft>
                <a:spcPct val="0"/>
              </a:spcAft>
              <a:defRPr>
                <a:solidFill>
                  <a:schemeClr val="tx1"/>
                </a:solidFill>
                <a:latin typeface="Gill Sans MT" pitchFamily="34" charset="0"/>
                <a:ea typeface="Majalla UI"/>
                <a:cs typeface="Majalla UI"/>
              </a:defRPr>
            </a:lvl9pPr>
          </a:lstStyle>
          <a:p>
            <a:pPr algn="r" rtl="1" eaLnBrk="1" hangingPunct="1"/>
            <a:r>
              <a:rPr lang="en-US" sz="1400" i="1">
                <a:solidFill>
                  <a:srgbClr val="00B050"/>
                </a:solidFill>
                <a:latin typeface="Georgia" pitchFamily="18" charset="0"/>
              </a:rPr>
              <a:t>15</a:t>
            </a:r>
            <a:endParaRPr lang="ar-IQ" sz="1400" i="1">
              <a:solidFill>
                <a:srgbClr val="00B050"/>
              </a:solidFill>
              <a:latin typeface="Georgia" pitchFamily="18" charset="0"/>
            </a:endParaRPr>
          </a:p>
        </p:txBody>
      </p:sp>
      <p:sp>
        <p:nvSpPr>
          <p:cNvPr id="26" name="Slide Number Placeholder 25"/>
          <p:cNvSpPr>
            <a:spLocks noGrp="1"/>
          </p:cNvSpPr>
          <p:nvPr>
            <p:ph type="sldNum" sz="quarter" idx="12"/>
          </p:nvPr>
        </p:nvSpPr>
        <p:spPr/>
        <p:txBody>
          <a:bodyPr/>
          <a:lstStyle/>
          <a:p>
            <a:fld id="{D5BBC35B-A44B-4119-B8DA-DE9E3DFADA20}" type="slidenum">
              <a:rPr kumimoji="0" lang="en-US" smtClean="0"/>
              <a:pPr/>
              <a:t>19</a:t>
            </a:fld>
            <a:endParaRPr kumimoji="0" lang="en-US"/>
          </a:p>
        </p:txBody>
      </p:sp>
      <p:sp>
        <p:nvSpPr>
          <p:cNvPr id="27" name="Footer Placeholder 26"/>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203748135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par>
                                <p:cTn id="8" presetID="16" presetClass="entr" presetSubtype="37"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1000"/>
                                        <p:tgtEl>
                                          <p:spTgt spid="6"/>
                                        </p:tgtEl>
                                      </p:cBhvr>
                                    </p:animEffect>
                                  </p:childTnLst>
                                </p:cTn>
                              </p:par>
                              <p:par>
                                <p:cTn id="11" presetID="16" presetClass="entr" presetSubtype="37"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outVertical)">
                                      <p:cBhvr>
                                        <p:cTn id="13" dur="1000"/>
                                        <p:tgtEl>
                                          <p:spTgt spid="8"/>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outVertical)">
                                      <p:cBhvr>
                                        <p:cTn id="16" dur="1000"/>
                                        <p:tgtEl>
                                          <p:spTgt spid="10"/>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1000"/>
                                        <p:tgtEl>
                                          <p:spTgt spid="11"/>
                                        </p:tgtEl>
                                      </p:cBhvr>
                                    </p:animEffect>
                                  </p:childTnLst>
                                </p:cTn>
                              </p:par>
                              <p:par>
                                <p:cTn id="20" presetID="16" presetClass="entr" presetSubtype="37"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outVertical)">
                                      <p:cBhvr>
                                        <p:cTn id="22" dur="1000"/>
                                        <p:tgtEl>
                                          <p:spTgt spid="13"/>
                                        </p:tgtEl>
                                      </p:cBhvr>
                                    </p:animEffect>
                                  </p:childTnLst>
                                </p:cTn>
                              </p:par>
                              <p:par>
                                <p:cTn id="23" presetID="16" presetClass="entr" presetSubtype="37"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outVertical)">
                                      <p:cBhvr>
                                        <p:cTn id="25" dur="1000"/>
                                        <p:tgtEl>
                                          <p:spTgt spid="15"/>
                                        </p:tgtEl>
                                      </p:cBhvr>
                                    </p:animEffect>
                                  </p:childTnLst>
                                </p:cTn>
                              </p:par>
                              <p:par>
                                <p:cTn id="26" presetID="16" presetClass="entr" presetSubtype="37"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arn(outVertical)">
                                      <p:cBhvr>
                                        <p:cTn id="28" dur="1000"/>
                                        <p:tgtEl>
                                          <p:spTgt spid="18"/>
                                        </p:tgtEl>
                                      </p:cBhvr>
                                    </p:animEffect>
                                  </p:childTnLst>
                                </p:cTn>
                              </p:par>
                              <p:par>
                                <p:cTn id="29" presetID="16" presetClass="entr" presetSubtype="37"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outVertical)">
                                      <p:cBhvr>
                                        <p:cTn id="31" dur="1000"/>
                                        <p:tgtEl>
                                          <p:spTgt spid="20"/>
                                        </p:tgtEl>
                                      </p:cBhvr>
                                    </p:animEffect>
                                  </p:childTnLst>
                                </p:cTn>
                              </p:par>
                            </p:childTnLst>
                          </p:cTn>
                        </p:par>
                        <p:par>
                          <p:cTn id="32" fill="hold">
                            <p:stCondLst>
                              <p:cond delay="1000"/>
                            </p:stCondLst>
                            <p:childTnLst>
                              <p:par>
                                <p:cTn id="33" presetID="16" presetClass="entr" presetSubtype="21"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arn(inVertical)">
                                      <p:cBhvr>
                                        <p:cTn id="35" dur="1000"/>
                                        <p:tgtEl>
                                          <p:spTgt spid="21"/>
                                        </p:tgtEl>
                                      </p:cBhvr>
                                    </p:animEffect>
                                  </p:childTnLst>
                                </p:cTn>
                              </p:par>
                            </p:childTnLst>
                          </p:cTn>
                        </p:par>
                        <p:par>
                          <p:cTn id="36" fill="hold">
                            <p:stCondLst>
                              <p:cond delay="2000"/>
                            </p:stCondLst>
                            <p:childTnLst>
                              <p:par>
                                <p:cTn id="37" presetID="16" presetClass="entr" presetSubtype="21"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barn(inVertical)">
                                      <p:cBhvr>
                                        <p:cTn id="3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438400"/>
            <a:ext cx="7620000" cy="2133600"/>
          </a:xfrm>
        </p:spPr>
        <p:txBody>
          <a:bodyPr/>
          <a:lstStyle/>
          <a:p>
            <a:pPr algn="ctr"/>
            <a:r>
              <a:rPr lang="en-US" b="1" smtClean="0">
                <a:latin typeface="Times New Roman" pitchFamily="18" charset="0"/>
                <a:cs typeface="Times New Roman" pitchFamily="18" charset="0"/>
              </a:rPr>
              <a:t>Unit 7:</a:t>
            </a:r>
            <a:r>
              <a:rPr lang="en-US" dirty="0" smtClean="0"/>
              <a:t/>
            </a:r>
            <a:br>
              <a:rPr lang="en-US" dirty="0" smtClean="0"/>
            </a:br>
            <a:r>
              <a:rPr lang="en-US" b="1" dirty="0" smtClean="0">
                <a:latin typeface="Times New Roman" pitchFamily="18" charset="0"/>
                <a:cs typeface="Times New Roman" pitchFamily="18" charset="0"/>
              </a:rPr>
              <a:t>Centrifugal pumps</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5181600"/>
            <a:ext cx="6705600" cy="533400"/>
          </a:xfrm>
        </p:spPr>
        <p:txBody>
          <a:bodyPr/>
          <a:lstStyle/>
          <a:p>
            <a:endParaRPr lang="en-US"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609600" y="1752600"/>
            <a:ext cx="7162800" cy="449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Characteristic curves of a centrifugal pump</a:t>
            </a:r>
            <a:endParaRPr lang="en-US"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20</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55688465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2)">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b="1" dirty="0">
                <a:latin typeface="Times New Roman" pitchFamily="18" charset="0"/>
                <a:cs typeface="Times New Roman" pitchFamily="18" charset="0"/>
              </a:rPr>
              <a:t>Cavitation is defined as the phenomenon of formation of vapor bubbles of flowing liquid in a region where the pressure of the liquid falls below its vapor pressure and the sudden collapsing of this vapor bubbles in a region of higher pressure</a:t>
            </a:r>
            <a:r>
              <a:rPr lang="en-US" sz="2000" b="1" dirty="0" smtClean="0">
                <a:latin typeface="Times New Roman" pitchFamily="18" charset="0"/>
                <a:cs typeface="Times New Roman" pitchFamily="18" charset="0"/>
              </a:rPr>
              <a:t>.</a:t>
            </a:r>
          </a:p>
          <a:p>
            <a:endParaRPr lang="en-US" sz="2000" b="1" dirty="0">
              <a:latin typeface="Georgia" pitchFamily="18" charset="0"/>
            </a:endParaRPr>
          </a:p>
          <a:p>
            <a:pPr algn="just"/>
            <a:r>
              <a:rPr lang="en-US" sz="2000" b="1" dirty="0">
                <a:latin typeface="Times New Roman" pitchFamily="18" charset="0"/>
                <a:cs typeface="Times New Roman" pitchFamily="18" charset="0"/>
              </a:rPr>
              <a:t>When the vapor bubbles collapse, a very high pressure is created. The formation and the collapse of a great number of bubbles on the surface produce intense local stresses that damage the surface by </a:t>
            </a:r>
            <a:r>
              <a:rPr lang="en-US" sz="2000" b="1" dirty="0" smtClean="0">
                <a:latin typeface="Times New Roman" pitchFamily="18" charset="0"/>
                <a:cs typeface="Times New Roman" pitchFamily="18" charset="0"/>
              </a:rPr>
              <a:t>fatigue.</a:t>
            </a:r>
          </a:p>
          <a:p>
            <a:pPr algn="just"/>
            <a:endParaRPr lang="en-US" sz="2000" b="1" dirty="0" smtClean="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It may occur at the entry to pumps or at the exit from hydraulic turbines in the vicinity of the moving blades</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b="1" i="1" dirty="0" smtClean="0">
                <a:solidFill>
                  <a:schemeClr val="bg2">
                    <a:lumMod val="50000"/>
                  </a:schemeClr>
                </a:solidFill>
                <a:latin typeface="Georgia" pitchFamily="18" charset="0"/>
              </a:rPr>
              <a:t/>
            </a:r>
            <a:br>
              <a:rPr lang="en-US" b="1" i="1" dirty="0" smtClean="0">
                <a:solidFill>
                  <a:schemeClr val="bg2">
                    <a:lumMod val="50000"/>
                  </a:schemeClr>
                </a:solidFill>
                <a:latin typeface="Georgia" pitchFamily="18" charset="0"/>
              </a:rPr>
            </a:br>
            <a:r>
              <a:rPr lang="en-US" sz="4400" b="1" dirty="0" smtClean="0">
                <a:solidFill>
                  <a:schemeClr val="tx1"/>
                </a:solidFill>
                <a:latin typeface="Times New Roman" pitchFamily="18" charset="0"/>
                <a:cs typeface="Times New Roman" pitchFamily="18" charset="0"/>
              </a:rPr>
              <a:t>Cavitation </a:t>
            </a:r>
            <a:r>
              <a:rPr lang="ar-IQ" sz="4400" b="1" dirty="0">
                <a:solidFill>
                  <a:schemeClr val="tx1"/>
                </a:solidFill>
                <a:latin typeface="Times New Roman" pitchFamily="18" charset="0"/>
                <a:cs typeface="Times New Roman" pitchFamily="18" charset="0"/>
              </a:rPr>
              <a:t/>
            </a:r>
            <a:br>
              <a:rPr lang="ar-IQ" sz="4400" b="1" dirty="0">
                <a:solidFill>
                  <a:schemeClr val="tx1"/>
                </a:solidFill>
                <a:latin typeface="Times New Roman" pitchFamily="18" charset="0"/>
                <a:cs typeface="Times New Roman" pitchFamily="18" charset="0"/>
              </a:rPr>
            </a:br>
            <a:endParaRPr lang="en-US" sz="4400"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21</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41025887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b="1" dirty="0">
                <a:latin typeface="Times New Roman" pitchFamily="18" charset="0"/>
                <a:cs typeface="Times New Roman" pitchFamily="18" charset="0"/>
              </a:rPr>
              <a:t>The cavitation phenomenon develops in the impeller pump, when the pressure of liquid falls below the saturated vapor pressure at the prevailing temperature (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s</a:t>
            </a:r>
            <a:r>
              <a:rPr lang="en-US" sz="2000" b="1" i="1" dirty="0">
                <a:latin typeface="Times New Roman" pitchFamily="18" charset="0"/>
                <a:cs typeface="Times New Roman" pitchFamily="18" charset="0"/>
              </a:rPr>
              <a:t>&lt; </a:t>
            </a:r>
            <a:r>
              <a:rPr lang="en-US" sz="2000" b="1" i="1" dirty="0" err="1">
                <a:latin typeface="Times New Roman" pitchFamily="18" charset="0"/>
                <a:cs typeface="Times New Roman" pitchFamily="18" charset="0"/>
              </a:rPr>
              <a:t>P</a:t>
            </a:r>
            <a:r>
              <a:rPr lang="en-US" sz="2000" b="1" i="1" baseline="-25000" dirty="0" err="1">
                <a:latin typeface="Times New Roman" pitchFamily="18" charset="0"/>
                <a:cs typeface="Times New Roman" pitchFamily="18" charset="0"/>
              </a:rPr>
              <a:t>v</a:t>
            </a:r>
            <a:r>
              <a:rPr lang="en-US" sz="2000" b="1" dirty="0">
                <a:latin typeface="Times New Roman" pitchFamily="18" charset="0"/>
                <a:cs typeface="Times New Roman" pitchFamily="18" charset="0"/>
              </a:rPr>
              <a:t> of liquid), small vapor bubbles begin to form and the dissolved gases are evolved</a:t>
            </a:r>
            <a:r>
              <a:rPr lang="en-US" sz="2000" b="1" dirty="0" smtClean="0">
                <a:latin typeface="Times New Roman" pitchFamily="18" charset="0"/>
                <a:cs typeface="Times New Roman" pitchFamily="18" charset="0"/>
              </a:rPr>
              <a:t>.</a:t>
            </a:r>
          </a:p>
          <a:p>
            <a:pPr algn="just"/>
            <a:endParaRPr lang="en-US" sz="2000" b="1" dirty="0" smtClean="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The vapor bubbles are caught up by the following liquid and swept into a region of higher pressure, where they condense. Condensation takes place violently, accompanied by a tremendous increase in pressure, which has the character of water hammer blows</a:t>
            </a:r>
            <a:r>
              <a:rPr lang="en-US" sz="2000" b="1" dirty="0" smtClean="0">
                <a:latin typeface="Times New Roman" pitchFamily="18" charset="0"/>
                <a:cs typeface="Times New Roman" pitchFamily="18" charset="0"/>
              </a:rPr>
              <a:t>.</a:t>
            </a:r>
          </a:p>
          <a:p>
            <a:pPr algn="just"/>
            <a:endParaRPr lang="en-US" sz="2000" b="1" dirty="0" smtClean="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These impact follow each other in rapid succession, the vapor bubbles bursting both in the immediate vicinity of the surface attacked and in the pores causing cavitation pitting with many effecting.</a:t>
            </a:r>
            <a:endParaRPr lang="ar-IQ" sz="2000" b="1"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dirty="0">
                <a:solidFill>
                  <a:schemeClr val="tx1"/>
                </a:solidFill>
                <a:latin typeface="Times New Roman" pitchFamily="18" charset="0"/>
                <a:cs typeface="Times New Roman" pitchFamily="18" charset="0"/>
              </a:rPr>
              <a:t>Cavitation processes in centrifugal pump</a:t>
            </a:r>
            <a:endParaRPr lang="en-US"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22</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220839004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sz="2000" dirty="0" smtClean="0">
                <a:latin typeface="Times New Roman" pitchFamily="18" charset="0"/>
                <a:cs typeface="Times New Roman" pitchFamily="18" charset="0"/>
              </a:rPr>
              <a:t>1. A </a:t>
            </a:r>
            <a:r>
              <a:rPr lang="en-US" sz="2000" dirty="0">
                <a:latin typeface="Times New Roman" pitchFamily="18" charset="0"/>
                <a:cs typeface="Times New Roman" pitchFamily="18" charset="0"/>
              </a:rPr>
              <a:t>centrifugal pump running at 800 Rpm is working against a total head of 20.2 m. </a:t>
            </a:r>
            <a:r>
              <a:rPr lang="en-US" sz="2000" dirty="0" smtClean="0">
                <a:latin typeface="Times New Roman" pitchFamily="18" charset="0"/>
                <a:cs typeface="Times New Roman" pitchFamily="18" charset="0"/>
              </a:rPr>
              <a:t>the external </a:t>
            </a:r>
            <a:r>
              <a:rPr lang="en-US" sz="2000" dirty="0">
                <a:latin typeface="Times New Roman" pitchFamily="18" charset="0"/>
                <a:cs typeface="Times New Roman" pitchFamily="18" charset="0"/>
              </a:rPr>
              <a:t>diameter of the impeller is 480mm and outlet width 60mm. If the valve angle </a:t>
            </a:r>
            <a:r>
              <a:rPr lang="en-US" sz="2000" dirty="0" smtClean="0">
                <a:latin typeface="Times New Roman" pitchFamily="18" charset="0"/>
                <a:cs typeface="Times New Roman" pitchFamily="18" charset="0"/>
              </a:rPr>
              <a:t>at outlet </a:t>
            </a:r>
            <a:r>
              <a:rPr lang="en-US" sz="2000" dirty="0">
                <a:latin typeface="Times New Roman" pitchFamily="18" charset="0"/>
                <a:cs typeface="Times New Roman" pitchFamily="18" charset="0"/>
              </a:rPr>
              <a:t>is 40 and </a:t>
            </a:r>
            <a:r>
              <a:rPr lang="en-US" sz="2000" dirty="0" err="1">
                <a:latin typeface="Times New Roman" pitchFamily="18" charset="0"/>
                <a:cs typeface="Times New Roman" pitchFamily="18" charset="0"/>
              </a:rPr>
              <a:t>manometric</a:t>
            </a:r>
            <a:r>
              <a:rPr lang="en-US" sz="2000" dirty="0">
                <a:latin typeface="Times New Roman" pitchFamily="18" charset="0"/>
                <a:cs typeface="Times New Roman" pitchFamily="18" charset="0"/>
              </a:rPr>
              <a:t> efficiency is 70% determine</a:t>
            </a:r>
          </a:p>
          <a:p>
            <a:pPr marL="0" indent="0" algn="just">
              <a:buNone/>
            </a:pPr>
            <a:r>
              <a:rPr lang="en-US" sz="2000" dirty="0">
                <a:latin typeface="Times New Roman" pitchFamily="18" charset="0"/>
                <a:cs typeface="Times New Roman" pitchFamily="18" charset="0"/>
              </a:rPr>
              <a:t>a)Absolute velocity of water leaving</a:t>
            </a:r>
          </a:p>
          <a:p>
            <a:pPr marL="0" indent="0" algn="just">
              <a:buNone/>
            </a:pPr>
            <a:r>
              <a:rPr lang="en-US" sz="2000" dirty="0">
                <a:latin typeface="Times New Roman" pitchFamily="18" charset="0"/>
                <a:cs typeface="Times New Roman" pitchFamily="18" charset="0"/>
              </a:rPr>
              <a:t>b) Flow velocity at outlet The valve.</a:t>
            </a:r>
          </a:p>
          <a:p>
            <a:pPr marL="0" indent="0" algn="just">
              <a:buNone/>
            </a:pPr>
            <a:r>
              <a:rPr lang="en-US" sz="2000" dirty="0">
                <a:latin typeface="Times New Roman" pitchFamily="18" charset="0"/>
                <a:cs typeface="Times New Roman" pitchFamily="18" charset="0"/>
              </a:rPr>
              <a:t>c) Angle made by the absolute velocity at outlet with the </a:t>
            </a:r>
            <a:r>
              <a:rPr lang="en-US" sz="2000" dirty="0" smtClean="0">
                <a:latin typeface="Times New Roman" pitchFamily="18" charset="0"/>
                <a:cs typeface="Times New Roman" pitchFamily="18" charset="0"/>
              </a:rPr>
              <a:t>direction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 motion </a:t>
            </a:r>
            <a:r>
              <a:rPr lang="en-US" sz="2000" dirty="0">
                <a:latin typeface="Times New Roman" pitchFamily="18" charset="0"/>
                <a:cs typeface="Times New Roman" pitchFamily="18" charset="0"/>
              </a:rPr>
              <a:t>at outlet.</a:t>
            </a:r>
          </a:p>
          <a:p>
            <a:pPr marL="0" indent="0" algn="just">
              <a:buNone/>
            </a:pPr>
            <a:r>
              <a:rPr lang="en-US" sz="2000" dirty="0">
                <a:latin typeface="Times New Roman" pitchFamily="18" charset="0"/>
                <a:cs typeface="Times New Roman" pitchFamily="18" charset="0"/>
              </a:rPr>
              <a:t>d) Rate of flow through the </a:t>
            </a:r>
            <a:r>
              <a:rPr lang="en-US" sz="2000" dirty="0" smtClean="0">
                <a:latin typeface="Times New Roman" pitchFamily="18" charset="0"/>
                <a:cs typeface="Times New Roman" pitchFamily="18" charset="0"/>
              </a:rPr>
              <a:t>pump</a:t>
            </a:r>
          </a:p>
          <a:p>
            <a:pPr marL="0" indent="0" algn="just">
              <a:buNone/>
            </a:pPr>
            <a:endParaRPr lang="en-US" sz="2000" dirty="0" smtClean="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 centrifugal pump impeller having external and internal diameter 480mm </a:t>
            </a:r>
            <a:r>
              <a:rPr lang="en-US" sz="2000" dirty="0" smtClean="0">
                <a:latin typeface="Times New Roman" pitchFamily="18" charset="0"/>
                <a:cs typeface="Times New Roman" pitchFamily="18" charset="0"/>
              </a:rPr>
              <a:t>and 240mm </a:t>
            </a:r>
            <a:r>
              <a:rPr lang="en-US" sz="2000" dirty="0">
                <a:latin typeface="Times New Roman" pitchFamily="18" charset="0"/>
                <a:cs typeface="Times New Roman" pitchFamily="18" charset="0"/>
              </a:rPr>
              <a:t>respectively is running at 100 Rpm. The rate of flow through the pump is </a:t>
            </a:r>
            <a:r>
              <a:rPr lang="en-US" sz="2000" dirty="0" smtClean="0">
                <a:latin typeface="Times New Roman" pitchFamily="18" charset="0"/>
                <a:cs typeface="Times New Roman" pitchFamily="18" charset="0"/>
              </a:rPr>
              <a:t>0.0576 m3/s </a:t>
            </a:r>
            <a:r>
              <a:rPr lang="en-US" sz="2000" dirty="0">
                <a:latin typeface="Times New Roman" pitchFamily="18" charset="0"/>
                <a:cs typeface="Times New Roman" pitchFamily="18" charset="0"/>
              </a:rPr>
              <a:t>and velocity of flow is constant and equal to 2.4m/s. the diameter of the section </a:t>
            </a:r>
            <a:r>
              <a:rPr lang="en-US" sz="2000" dirty="0" smtClean="0">
                <a:latin typeface="Times New Roman" pitchFamily="18" charset="0"/>
                <a:cs typeface="Times New Roman" pitchFamily="18" charset="0"/>
              </a:rPr>
              <a:t>and delivery </a:t>
            </a:r>
            <a:r>
              <a:rPr lang="en-US" sz="2000" dirty="0">
                <a:latin typeface="Times New Roman" pitchFamily="18" charset="0"/>
                <a:cs typeface="Times New Roman" pitchFamily="18" charset="0"/>
              </a:rPr>
              <a:t>pipes are 180mm and 120mm respectively and section and delivery heads </a:t>
            </a:r>
            <a:r>
              <a:rPr lang="en-US" sz="2000" dirty="0" smtClean="0">
                <a:latin typeface="Times New Roman" pitchFamily="18" charset="0"/>
                <a:cs typeface="Times New Roman" pitchFamily="18" charset="0"/>
              </a:rPr>
              <a:t>are 6.2m(abs</a:t>
            </a:r>
            <a:r>
              <a:rPr lang="en-US" sz="2000" dirty="0">
                <a:latin typeface="Times New Roman" pitchFamily="18" charset="0"/>
                <a:cs typeface="Times New Roman" pitchFamily="18" charset="0"/>
              </a:rPr>
              <a:t>) and 30.2m(abs) of water respectively. If the power required to drive the </a:t>
            </a:r>
            <a:r>
              <a:rPr lang="en-US" sz="2000" dirty="0" smtClean="0">
                <a:latin typeface="Times New Roman" pitchFamily="18" charset="0"/>
                <a:cs typeface="Times New Roman" pitchFamily="18" charset="0"/>
              </a:rPr>
              <a:t>pump is </a:t>
            </a:r>
            <a:r>
              <a:rPr lang="en-US" sz="2000" dirty="0">
                <a:latin typeface="Times New Roman" pitchFamily="18" charset="0"/>
                <a:cs typeface="Times New Roman" pitchFamily="18" charset="0"/>
              </a:rPr>
              <a:t>23.3KW and the outlet vane angle is 45 </a:t>
            </a:r>
            <a:r>
              <a:rPr lang="en-US" sz="2000" dirty="0" smtClean="0">
                <a:latin typeface="Times New Roman" pitchFamily="18" charset="0"/>
                <a:cs typeface="Times New Roman" pitchFamily="18" charset="0"/>
              </a:rPr>
              <a:t>determine</a:t>
            </a:r>
            <a:r>
              <a:rPr lang="en-US" sz="2000" dirty="0">
                <a:latin typeface="Times New Roman" pitchFamily="18" charset="0"/>
                <a:cs typeface="Times New Roman" pitchFamily="18" charset="0"/>
              </a:rPr>
              <a:t>. a) inlet vane angle b) </a:t>
            </a:r>
            <a:r>
              <a:rPr lang="en-US" sz="2000" dirty="0" smtClean="0">
                <a:latin typeface="Times New Roman" pitchFamily="18" charset="0"/>
                <a:cs typeface="Times New Roman" pitchFamily="18" charset="0"/>
              </a:rPr>
              <a:t>Overall efficiency </a:t>
            </a:r>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manometric</a:t>
            </a:r>
            <a:r>
              <a:rPr lang="en-US" sz="2000" dirty="0">
                <a:latin typeface="Times New Roman" pitchFamily="18" charset="0"/>
                <a:cs typeface="Times New Roman" pitchFamily="18" charset="0"/>
              </a:rPr>
              <a:t> efficiency of the pump</a:t>
            </a:r>
          </a:p>
        </p:txBody>
      </p:sp>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Problems</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23</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83571775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3. It is required to deliver 0.048m3/s of water to a height of 24m through a </a:t>
            </a:r>
            <a:r>
              <a:rPr lang="en-US" sz="2000" dirty="0" smtClean="0">
                <a:latin typeface="Times New Roman" pitchFamily="18" charset="0"/>
                <a:cs typeface="Times New Roman" pitchFamily="18" charset="0"/>
              </a:rPr>
              <a:t>150mm diameter </a:t>
            </a:r>
            <a:r>
              <a:rPr lang="en-US" sz="2000" dirty="0">
                <a:latin typeface="Times New Roman" pitchFamily="18" charset="0"/>
                <a:cs typeface="Times New Roman" pitchFamily="18" charset="0"/>
              </a:rPr>
              <a:t>and 120m long pipe by a centrifugal pump. If the overall Efficiency of </a:t>
            </a:r>
            <a:r>
              <a:rPr lang="en-US" sz="2000" dirty="0" smtClean="0">
                <a:latin typeface="Times New Roman" pitchFamily="18" charset="0"/>
                <a:cs typeface="Times New Roman" pitchFamily="18" charset="0"/>
              </a:rPr>
              <a:t>the pump </a:t>
            </a:r>
            <a:r>
              <a:rPr lang="en-US" sz="2000" dirty="0">
                <a:latin typeface="Times New Roman" pitchFamily="18" charset="0"/>
                <a:cs typeface="Times New Roman" pitchFamily="18" charset="0"/>
              </a:rPr>
              <a:t>is 75% and co efficient of friction f=0.01 for the pipe line. Find the power </a:t>
            </a:r>
            <a:r>
              <a:rPr lang="en-US" sz="2000" dirty="0" smtClean="0">
                <a:latin typeface="Times New Roman" pitchFamily="18" charset="0"/>
                <a:cs typeface="Times New Roman" pitchFamily="18" charset="0"/>
              </a:rPr>
              <a:t>required to </a:t>
            </a:r>
            <a:r>
              <a:rPr lang="en-US" sz="2000" dirty="0">
                <a:latin typeface="Times New Roman" pitchFamily="18" charset="0"/>
                <a:cs typeface="Times New Roman" pitchFamily="18" charset="0"/>
              </a:rPr>
              <a:t>drive the pump</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4. The impeller of a centrifugal pump is of 300mm diameter and 50mm width at </a:t>
            </a:r>
            <a:r>
              <a:rPr lang="en-US" sz="2000" dirty="0" smtClean="0">
                <a:latin typeface="Times New Roman" pitchFamily="18" charset="0"/>
                <a:cs typeface="Times New Roman" pitchFamily="18" charset="0"/>
              </a:rPr>
              <a:t>the periphery </a:t>
            </a:r>
            <a:r>
              <a:rPr lang="en-US" sz="2000" dirty="0">
                <a:latin typeface="Times New Roman" pitchFamily="18" charset="0"/>
                <a:cs typeface="Times New Roman" pitchFamily="18" charset="0"/>
              </a:rPr>
              <a:t>and has blades whose tip angle incline backwards 60 from the radius. </a:t>
            </a:r>
            <a:r>
              <a:rPr lang="en-US" sz="2000" dirty="0" smtClean="0">
                <a:latin typeface="Times New Roman" pitchFamily="18" charset="0"/>
                <a:cs typeface="Times New Roman" pitchFamily="18" charset="0"/>
              </a:rPr>
              <a:t>The pump </a:t>
            </a:r>
            <a:r>
              <a:rPr lang="en-US" sz="2000" dirty="0">
                <a:latin typeface="Times New Roman" pitchFamily="18" charset="0"/>
                <a:cs typeface="Times New Roman" pitchFamily="18" charset="0"/>
              </a:rPr>
              <a:t>deliveries 17m3/min of water and the impeller rotates at </a:t>
            </a:r>
            <a:r>
              <a:rPr lang="en-US" sz="2000" dirty="0" smtClean="0">
                <a:latin typeface="Times New Roman" pitchFamily="18" charset="0"/>
                <a:cs typeface="Times New Roman" pitchFamily="18" charset="0"/>
              </a:rPr>
              <a:t>1000 Rpm</a:t>
            </a:r>
            <a:r>
              <a:rPr lang="en-US" sz="2000" dirty="0">
                <a:latin typeface="Times New Roman" pitchFamily="18" charset="0"/>
                <a:cs typeface="Times New Roman" pitchFamily="18" charset="0"/>
              </a:rPr>
              <a:t>. Assuming that the pump is design to admit radically. calculate</a:t>
            </a:r>
          </a:p>
          <a:p>
            <a:r>
              <a:rPr lang="en-US" sz="2000" dirty="0">
                <a:latin typeface="Times New Roman" pitchFamily="18" charset="0"/>
                <a:cs typeface="Times New Roman" pitchFamily="18" charset="0"/>
              </a:rPr>
              <a:t>a)Speed and direction of water as it leaves the </a:t>
            </a:r>
            <a:r>
              <a:rPr lang="en-US" sz="2000" dirty="0" smtClean="0">
                <a:latin typeface="Times New Roman" pitchFamily="18" charset="0"/>
                <a:cs typeface="Times New Roman" pitchFamily="18" charset="0"/>
              </a:rPr>
              <a:t>impeller</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b)Torque exerted by the impeller on water c) Shaft power required</a:t>
            </a:r>
          </a:p>
          <a:p>
            <a:r>
              <a:rPr lang="en-US" sz="2000" dirty="0" smtClean="0">
                <a:latin typeface="Times New Roman" pitchFamily="18" charset="0"/>
                <a:cs typeface="Times New Roman" pitchFamily="18" charset="0"/>
              </a:rPr>
              <a:t>d</a:t>
            </a:r>
            <a:r>
              <a:rPr lang="en-US" sz="2000" dirty="0">
                <a:latin typeface="Times New Roman" pitchFamily="18" charset="0"/>
                <a:cs typeface="Times New Roman" pitchFamily="18" charset="0"/>
              </a:rPr>
              <a:t>) Lift of the pump.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Take mechanical efficiency=95</a:t>
            </a:r>
            <a:r>
              <a:rPr lang="en-US" sz="2000" dirty="0">
                <a:latin typeface="Times New Roman" pitchFamily="18" charset="0"/>
                <a:cs typeface="Times New Roman" pitchFamily="18" charset="0"/>
              </a:rPr>
              <a:t>% and hydraulic efficiency=75%</a:t>
            </a:r>
          </a:p>
        </p:txBody>
      </p:sp>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Problems</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24</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40844528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1.Explain the components of a centrifugal pump with a neat sketch</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2. Explain the heads and efficiencies of a centrifugal pump</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3. Explain the characteristic curves of centrifugal pump</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4. What is meant by priming? Why is it important?</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5. Explain the phenomenon of cavitation</a:t>
            </a:r>
            <a:endParaRPr lang="en-GB"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Questions</a:t>
            </a:r>
            <a:endParaRPr lang="en-US" dirty="0"/>
          </a:p>
        </p:txBody>
      </p:sp>
      <p:pic>
        <p:nvPicPr>
          <p:cNvPr id="4" name="Content Placeholder 3"/>
          <p:cNvPicPr>
            <a:picLocks noChangeAspect="1"/>
          </p:cNvPicPr>
          <p:nvPr/>
        </p:nvPicPr>
        <p:blipFill>
          <a:blip r:embed="rId2" cstate="print">
            <a:extLst>
              <a:ext uri="{BEBA8EAE-BF5A-486C-A8C5-ECC9F3942E4B}">
                <a14:imgProps xmlns="" xmlns:a14="http://schemas.microsoft.com/office/drawing/2010/main">
                  <a14:imgLayer r:embed="rId3">
                    <a14:imgEffect>
                      <a14:backgroundRemoval t="0" b="89557" l="2128" r="100000">
                        <a14:foregroundMark x1="69149" y1="38608" x2="68617" y2="40190"/>
                        <a14:foregroundMark x1="72340" y1="47785" x2="76064" y2="56013"/>
                        <a14:foregroundMark x1="57447" y1="74367" x2="55319" y2="83861"/>
                        <a14:backgroundMark x1="64362" y1="87025" x2="59043" y2="90190"/>
                      </a14:backgroundRemoval>
                    </a14:imgEffect>
                    <a14:imgEffect>
                      <a14:colorTemperature colorTemp="4700"/>
                    </a14:imgEffect>
                  </a14:imgLayer>
                </a14:imgProps>
              </a:ext>
              <a:ext uri="{28A0092B-C50C-407E-A947-70E740481C1C}">
                <a14:useLocalDpi xmlns="" xmlns:a14="http://schemas.microsoft.com/office/drawing/2010/main" val="0"/>
              </a:ext>
            </a:extLst>
          </a:blip>
          <a:stretch>
            <a:fillRect/>
          </a:stretch>
        </p:blipFill>
        <p:spPr>
          <a:xfrm>
            <a:off x="7589185" y="2286000"/>
            <a:ext cx="1554815" cy="1676400"/>
          </a:xfrm>
          <a:prstGeom prst="rect">
            <a:avLst/>
          </a:prstGeom>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25</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93778562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3200" b="1" dirty="0" smtClean="0">
                <a:latin typeface="Times New Roman" panose="02020603050405020304" pitchFamily="18" charset="0"/>
                <a:cs typeface="Times New Roman" panose="02020603050405020304" pitchFamily="18" charset="0"/>
              </a:rPr>
              <a:t>In this unit, you will learn</a:t>
            </a:r>
          </a:p>
          <a:p>
            <a:pPr marL="514350" indent="-514350">
              <a:buClr>
                <a:schemeClr val="bg2">
                  <a:lumMod val="25000"/>
                </a:schemeClr>
              </a:buClr>
              <a:buAutoNum type="arabicPeriod"/>
            </a:pPr>
            <a:r>
              <a:rPr lang="en-GB" sz="3200" b="1" dirty="0" smtClean="0">
                <a:latin typeface="Times New Roman" panose="02020603050405020304" pitchFamily="18" charset="0"/>
                <a:cs typeface="Times New Roman" panose="02020603050405020304" pitchFamily="18" charset="0"/>
              </a:rPr>
              <a:t>Components of centrifugal pump</a:t>
            </a:r>
          </a:p>
          <a:p>
            <a:pPr marL="514350" indent="-514350">
              <a:buClr>
                <a:schemeClr val="bg2">
                  <a:lumMod val="25000"/>
                </a:schemeClr>
              </a:buClr>
              <a:buAutoNum type="arabicPeriod"/>
            </a:pPr>
            <a:r>
              <a:rPr lang="en-GB" sz="3200" b="1" dirty="0">
                <a:latin typeface="Times New Roman" panose="02020603050405020304" pitchFamily="18" charset="0"/>
                <a:cs typeface="Times New Roman" panose="02020603050405020304" pitchFamily="18" charset="0"/>
              </a:rPr>
              <a:t>Velocity triangles of centrifugal </a:t>
            </a:r>
            <a:r>
              <a:rPr lang="en-GB" sz="3200" b="1" dirty="0" smtClean="0">
                <a:latin typeface="Times New Roman" panose="02020603050405020304" pitchFamily="18" charset="0"/>
                <a:cs typeface="Times New Roman" panose="02020603050405020304" pitchFamily="18" charset="0"/>
              </a:rPr>
              <a:t>pump</a:t>
            </a:r>
          </a:p>
          <a:p>
            <a:pPr marL="514350" indent="-514350">
              <a:buClr>
                <a:schemeClr val="bg2">
                  <a:lumMod val="25000"/>
                </a:schemeClr>
              </a:buClr>
              <a:buFont typeface="Arial" pitchFamily="34" charset="0"/>
              <a:buAutoNum type="arabicPeriod"/>
            </a:pPr>
            <a:r>
              <a:rPr lang="en-GB" sz="3200" b="1" dirty="0" smtClean="0">
                <a:latin typeface="Times New Roman" panose="02020603050405020304" pitchFamily="18" charset="0"/>
                <a:cs typeface="Times New Roman" panose="02020603050405020304" pitchFamily="18" charset="0"/>
              </a:rPr>
              <a:t>Working principle </a:t>
            </a:r>
            <a:r>
              <a:rPr lang="en-GB" sz="3200" b="1" dirty="0">
                <a:latin typeface="Times New Roman" panose="02020603050405020304" pitchFamily="18" charset="0"/>
                <a:cs typeface="Times New Roman" panose="02020603050405020304" pitchFamily="18" charset="0"/>
              </a:rPr>
              <a:t>of centrifugal </a:t>
            </a:r>
            <a:r>
              <a:rPr lang="en-GB" sz="3200" b="1" dirty="0" smtClean="0">
                <a:latin typeface="Times New Roman" panose="02020603050405020304" pitchFamily="18" charset="0"/>
                <a:cs typeface="Times New Roman" panose="02020603050405020304" pitchFamily="18" charset="0"/>
              </a:rPr>
              <a:t>pump</a:t>
            </a:r>
            <a:endParaRPr lang="en-GB" sz="3200" b="1" dirty="0">
              <a:latin typeface="Times New Roman" panose="02020603050405020304" pitchFamily="18" charset="0"/>
              <a:cs typeface="Times New Roman" panose="02020603050405020304" pitchFamily="18" charset="0"/>
            </a:endParaRPr>
          </a:p>
          <a:p>
            <a:pPr marL="514350" indent="-514350">
              <a:buClr>
                <a:schemeClr val="bg2">
                  <a:lumMod val="25000"/>
                </a:schemeClr>
              </a:buClr>
              <a:buFont typeface="Arial" pitchFamily="34" charset="0"/>
              <a:buAutoNum type="arabicPeriod"/>
            </a:pPr>
            <a:r>
              <a:rPr lang="en-GB" sz="3200" b="1" dirty="0" smtClean="0">
                <a:latin typeface="Times New Roman" panose="02020603050405020304" pitchFamily="18" charset="0"/>
                <a:cs typeface="Times New Roman" panose="02020603050405020304" pitchFamily="18" charset="0"/>
              </a:rPr>
              <a:t>Single stage and multi stage centrifugal pump</a:t>
            </a:r>
            <a:endParaRPr lang="en-GB" b="1" dirty="0">
              <a:latin typeface="Times New Roman" panose="02020603050405020304" pitchFamily="18" charset="0"/>
              <a:cs typeface="Times New Roman" panose="02020603050405020304" pitchFamily="18" charset="0"/>
            </a:endParaRPr>
          </a:p>
          <a:p>
            <a:pPr marL="0" indent="0">
              <a:buClr>
                <a:schemeClr val="bg2">
                  <a:lumMod val="25000"/>
                </a:schemeClr>
              </a:buClr>
              <a:buNone/>
            </a:pPr>
            <a:r>
              <a:rPr lang="en-GB" dirty="0" smtClean="0">
                <a:latin typeface="Times New Roman" pitchFamily="18" charset="0"/>
                <a:cs typeface="Times New Roman" pitchFamily="18" charset="0"/>
              </a:rPr>
              <a:t> </a:t>
            </a:r>
          </a:p>
        </p:txBody>
      </p:sp>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Learning Outcome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3</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a:r>
              <a:rPr lang="en-US" b="1" dirty="0">
                <a:latin typeface="Times New Roman" pitchFamily="18" charset="0"/>
                <a:cs typeface="Times New Roman" pitchFamily="18" charset="0"/>
              </a:rPr>
              <a:t>Centrifugal pumps</a:t>
            </a:r>
            <a:endParaRPr lang="en-GB" b="1" dirty="0" smtClean="0">
              <a:latin typeface="Times New Roman" pitchFamily="18" charset="0"/>
              <a:cs typeface="Times New Roman" pitchFamily="18" charset="0"/>
            </a:endParaRPr>
          </a:p>
        </p:txBody>
      </p:sp>
      <p:pic>
        <p:nvPicPr>
          <p:cNvPr id="4" name="Picture 198" descr="overhung impeller SEPARATELY COUPLED"/>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14600" y="1773237"/>
            <a:ext cx="4724400" cy="3560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4</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51279264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strVal val="#ppt_w*0.70"/>
                                          </p:val>
                                        </p:tav>
                                        <p:tav tm="100000">
                                          <p:val>
                                            <p:strVal val="#ppt_w"/>
                                          </p:val>
                                        </p:tav>
                                      </p:tavLst>
                                    </p:anim>
                                    <p:anim calcmode="lin" valueType="num">
                                      <p:cBhvr>
                                        <p:cTn id="8" dur="3000" fill="hold"/>
                                        <p:tgtEl>
                                          <p:spTgt spid="4"/>
                                        </p:tgtEl>
                                        <p:attrNameLst>
                                          <p:attrName>ppt_h</p:attrName>
                                        </p:attrNameLst>
                                      </p:cBhvr>
                                      <p:tavLst>
                                        <p:tav tm="0">
                                          <p:val>
                                            <p:strVal val="#ppt_h"/>
                                          </p:val>
                                        </p:tav>
                                        <p:tav tm="100000">
                                          <p:val>
                                            <p:strVal val="#ppt_h"/>
                                          </p:val>
                                        </p:tav>
                                      </p:tavLst>
                                    </p:anim>
                                    <p:animEffect transition="in" filter="fade">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1295400"/>
            <a:ext cx="8839200" cy="5029200"/>
          </a:xfrm>
        </p:spPr>
        <p:txBody>
          <a:bodyPr/>
          <a:lstStyle/>
          <a:p>
            <a:r>
              <a:rPr lang="en-US" sz="2800" b="1" dirty="0">
                <a:solidFill>
                  <a:schemeClr val="tx1"/>
                </a:solidFill>
                <a:latin typeface="Times New Roman" pitchFamily="18" charset="0"/>
                <a:cs typeface="Times New Roman" pitchFamily="18" charset="0"/>
              </a:rPr>
              <a:t>A </a:t>
            </a:r>
            <a:r>
              <a:rPr lang="en-US" sz="2800" b="1" dirty="0" smtClean="0">
                <a:solidFill>
                  <a:schemeClr val="tx1"/>
                </a:solidFill>
                <a:latin typeface="Times New Roman" pitchFamily="18" charset="0"/>
                <a:cs typeface="Times New Roman" pitchFamily="18" charset="0"/>
              </a:rPr>
              <a:t>pump is </a:t>
            </a:r>
            <a:r>
              <a:rPr lang="en-US" sz="2800" b="1" dirty="0">
                <a:solidFill>
                  <a:schemeClr val="tx1"/>
                </a:solidFill>
                <a:latin typeface="Times New Roman" pitchFamily="18" charset="0"/>
                <a:cs typeface="Times New Roman" pitchFamily="18" charset="0"/>
              </a:rPr>
              <a:t>a device for converting the </a:t>
            </a:r>
            <a:r>
              <a:rPr lang="en-US" sz="2800" b="1" dirty="0" smtClean="0">
                <a:solidFill>
                  <a:schemeClr val="tx1"/>
                </a:solidFill>
                <a:latin typeface="Times New Roman" pitchFamily="18" charset="0"/>
                <a:cs typeface="Times New Roman" pitchFamily="18" charset="0"/>
              </a:rPr>
              <a:t>mechanical energy into hydraulic energy.</a:t>
            </a:r>
          </a:p>
          <a:p>
            <a:r>
              <a:rPr lang="en-US" dirty="0">
                <a:solidFill>
                  <a:schemeClr val="tx1"/>
                </a:solidFill>
                <a:latin typeface="Times New Roman" pitchFamily="18" charset="0"/>
                <a:cs typeface="Times New Roman" pitchFamily="18" charset="0"/>
              </a:rPr>
              <a:t>Pumps enable a liquid to:</a:t>
            </a:r>
          </a:p>
          <a:p>
            <a:endParaRPr lang="en-US" dirty="0">
              <a:solidFill>
                <a:schemeClr val="tx1"/>
              </a:solidFill>
              <a:latin typeface="Times New Roman" pitchFamily="18" charset="0"/>
              <a:cs typeface="Times New Roman" pitchFamily="18" charset="0"/>
            </a:endParaRPr>
          </a:p>
        </p:txBody>
      </p:sp>
      <p:sp>
        <p:nvSpPr>
          <p:cNvPr id="7170" name="Rectangle 2"/>
          <p:cNvSpPr>
            <a:spLocks noGrp="1" noChangeArrowheads="1"/>
          </p:cNvSpPr>
          <p:nvPr>
            <p:ph type="title"/>
          </p:nvPr>
        </p:nvSpPr>
        <p:spPr/>
        <p:txBody>
          <a:bodyPr>
            <a:normAutofit/>
          </a:bodyPr>
          <a:lstStyle/>
          <a:p>
            <a:pPr algn="ctr"/>
            <a:r>
              <a:rPr lang="en-US" b="1" dirty="0" smtClean="0">
                <a:solidFill>
                  <a:schemeClr val="tx1"/>
                </a:solidFill>
                <a:latin typeface="Dutch801 Rm BT" pitchFamily="18" charset="0"/>
              </a:rPr>
              <a:t>What is a pump?</a:t>
            </a:r>
            <a:endParaRPr lang="en-US" b="1" dirty="0" smtClean="0">
              <a:solidFill>
                <a:schemeClr val="tx1"/>
              </a:solidFill>
              <a:latin typeface="Times New Roman" pitchFamily="18" charset="0"/>
              <a:cs typeface="Times New Roman" pitchFamily="18" charset="0"/>
            </a:endParaRPr>
          </a:p>
        </p:txBody>
      </p:sp>
      <p:sp>
        <p:nvSpPr>
          <p:cNvPr id="5" name="Text Box 8"/>
          <p:cNvSpPr txBox="1">
            <a:spLocks noChangeArrowheads="1"/>
          </p:cNvSpPr>
          <p:nvPr/>
        </p:nvSpPr>
        <p:spPr bwMode="auto">
          <a:xfrm>
            <a:off x="304800" y="2762250"/>
            <a:ext cx="82804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ar-SA"/>
            </a:defPPr>
            <a:lvl1pPr algn="l" rtl="0">
              <a:spcBef>
                <a:spcPct val="50000"/>
              </a:spcBef>
              <a:defRPr sz="2000" b="1">
                <a:solidFill>
                  <a:schemeClr val="accent6">
                    <a:lumMod val="75000"/>
                  </a:schemeClr>
                </a:solidFill>
              </a:defRPr>
            </a:lvl1pPr>
          </a:lstStyle>
          <a:p>
            <a:pPr fontAlgn="auto">
              <a:spcAft>
                <a:spcPts val="0"/>
              </a:spcAft>
              <a:defRPr/>
            </a:pPr>
            <a:r>
              <a:rPr lang="en-US" sz="2400" dirty="0">
                <a:solidFill>
                  <a:schemeClr val="tx1"/>
                </a:solidFill>
                <a:latin typeface="Times New Roman" pitchFamily="18" charset="0"/>
                <a:cs typeface="Times New Roman" pitchFamily="18" charset="0"/>
              </a:rPr>
              <a:t>1.   Flow from a region or low pressure to one of high pressure</a:t>
            </a:r>
            <a:r>
              <a:rPr lang="en-US" sz="1800" dirty="0">
                <a:solidFill>
                  <a:schemeClr val="tx2">
                    <a:lumMod val="75000"/>
                  </a:schemeClr>
                </a:solidFill>
                <a:latin typeface="Times New Roman" pitchFamily="18" charset="0"/>
                <a:cs typeface="Times New Roman" pitchFamily="18" charset="0"/>
              </a:rPr>
              <a:t>.</a:t>
            </a:r>
          </a:p>
        </p:txBody>
      </p:sp>
      <p:sp>
        <p:nvSpPr>
          <p:cNvPr id="8" name="Text Box 9"/>
          <p:cNvSpPr txBox="1">
            <a:spLocks noChangeArrowheads="1"/>
          </p:cNvSpPr>
          <p:nvPr/>
        </p:nvSpPr>
        <p:spPr bwMode="auto">
          <a:xfrm>
            <a:off x="304800" y="3733800"/>
            <a:ext cx="828040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a:defRPr>
                <a:solidFill>
                  <a:schemeClr val="tx1"/>
                </a:solidFill>
                <a:latin typeface="Arial" pitchFamily="34" charset="0"/>
                <a:cs typeface="Arial" pitchFamily="34" charset="0"/>
              </a:defRPr>
            </a:lvl1pPr>
            <a:lvl2pPr marL="800100" indent="-342900" algn="r">
              <a:defRPr>
                <a:solidFill>
                  <a:schemeClr val="tx1"/>
                </a:solidFill>
                <a:latin typeface="Arial" pitchFamily="34" charset="0"/>
                <a:cs typeface="Arial" pitchFamily="34" charset="0"/>
              </a:defRPr>
            </a:lvl2pPr>
            <a:lvl3pPr marL="1257300" indent="-342900" algn="r">
              <a:defRPr>
                <a:solidFill>
                  <a:schemeClr val="tx1"/>
                </a:solidFill>
                <a:latin typeface="Arial" pitchFamily="34" charset="0"/>
                <a:cs typeface="Arial" pitchFamily="34" charset="0"/>
              </a:defRPr>
            </a:lvl3pPr>
            <a:lvl4pPr marL="1714500" indent="-342900" algn="r">
              <a:defRPr>
                <a:solidFill>
                  <a:schemeClr val="tx1"/>
                </a:solidFill>
                <a:latin typeface="Arial" pitchFamily="34" charset="0"/>
                <a:cs typeface="Arial" pitchFamily="34" charset="0"/>
              </a:defRPr>
            </a:lvl4pPr>
            <a:lvl5pPr marL="2171700" indent="-342900" algn="r">
              <a:defRPr>
                <a:solidFill>
                  <a:schemeClr val="tx1"/>
                </a:solidFill>
                <a:latin typeface="Arial" pitchFamily="34" charset="0"/>
                <a:cs typeface="Arial" pitchFamily="34" charset="0"/>
              </a:defRPr>
            </a:lvl5pPr>
            <a:lvl6pPr marL="2628900" indent="-342900" fontAlgn="base">
              <a:spcBef>
                <a:spcPct val="0"/>
              </a:spcBef>
              <a:spcAft>
                <a:spcPct val="0"/>
              </a:spcAft>
              <a:defRPr>
                <a:solidFill>
                  <a:schemeClr val="tx1"/>
                </a:solidFill>
                <a:latin typeface="Arial" pitchFamily="34" charset="0"/>
                <a:cs typeface="Arial" pitchFamily="34" charset="0"/>
              </a:defRPr>
            </a:lvl6pPr>
            <a:lvl7pPr marL="3086100" indent="-342900" fontAlgn="base">
              <a:spcBef>
                <a:spcPct val="0"/>
              </a:spcBef>
              <a:spcAft>
                <a:spcPct val="0"/>
              </a:spcAft>
              <a:defRPr>
                <a:solidFill>
                  <a:schemeClr val="tx1"/>
                </a:solidFill>
                <a:latin typeface="Arial" pitchFamily="34" charset="0"/>
                <a:cs typeface="Arial" pitchFamily="34" charset="0"/>
              </a:defRPr>
            </a:lvl7pPr>
            <a:lvl8pPr marL="3543300" indent="-342900" fontAlgn="base">
              <a:spcBef>
                <a:spcPct val="0"/>
              </a:spcBef>
              <a:spcAft>
                <a:spcPct val="0"/>
              </a:spcAft>
              <a:defRPr>
                <a:solidFill>
                  <a:schemeClr val="tx1"/>
                </a:solidFill>
                <a:latin typeface="Arial" pitchFamily="34" charset="0"/>
                <a:cs typeface="Arial" pitchFamily="34" charset="0"/>
              </a:defRPr>
            </a:lvl8pPr>
            <a:lvl9pPr marL="4000500" indent="-342900" fontAlgn="base">
              <a:spcBef>
                <a:spcPct val="0"/>
              </a:spcBef>
              <a:spcAft>
                <a:spcPct val="0"/>
              </a:spcAft>
              <a:defRPr>
                <a:solidFill>
                  <a:schemeClr val="tx1"/>
                </a:solidFill>
                <a:latin typeface="Arial" pitchFamily="34" charset="0"/>
                <a:cs typeface="Arial" pitchFamily="34" charset="0"/>
              </a:defRPr>
            </a:lvl9pPr>
          </a:lstStyle>
          <a:p>
            <a:pPr algn="l" fontAlgn="auto">
              <a:spcBef>
                <a:spcPts val="0"/>
              </a:spcBef>
              <a:spcAft>
                <a:spcPts val="0"/>
              </a:spcAft>
              <a:defRPr/>
            </a:pPr>
            <a:r>
              <a:rPr lang="en-US" sz="2400" b="1" dirty="0" smtClean="0">
                <a:latin typeface="Times New Roman" pitchFamily="18" charset="0"/>
                <a:cs typeface="Times New Roman" pitchFamily="18" charset="0"/>
              </a:rPr>
              <a:t>2</a:t>
            </a:r>
            <a:r>
              <a:rPr lang="en-US" sz="2400" b="1" dirty="0">
                <a:latin typeface="Times New Roman" pitchFamily="18" charset="0"/>
                <a:cs typeface="Times New Roman" pitchFamily="18" charset="0"/>
              </a:rPr>
              <a:t>.   Flow from a low level to a higher level.</a:t>
            </a:r>
          </a:p>
        </p:txBody>
      </p:sp>
      <p:sp>
        <p:nvSpPr>
          <p:cNvPr id="9" name="Text Box 10"/>
          <p:cNvSpPr txBox="1">
            <a:spLocks noChangeArrowheads="1"/>
          </p:cNvSpPr>
          <p:nvPr/>
        </p:nvSpPr>
        <p:spPr bwMode="auto">
          <a:xfrm>
            <a:off x="304800" y="4538365"/>
            <a:ext cx="828040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a:defRPr>
                <a:solidFill>
                  <a:schemeClr val="tx1"/>
                </a:solidFill>
                <a:latin typeface="Arial" pitchFamily="34" charset="0"/>
                <a:cs typeface="Arial" pitchFamily="34" charset="0"/>
              </a:defRPr>
            </a:lvl1pPr>
            <a:lvl2pPr marL="800100" indent="-342900" algn="r">
              <a:defRPr>
                <a:solidFill>
                  <a:schemeClr val="tx1"/>
                </a:solidFill>
                <a:latin typeface="Arial" pitchFamily="34" charset="0"/>
                <a:cs typeface="Arial" pitchFamily="34" charset="0"/>
              </a:defRPr>
            </a:lvl2pPr>
            <a:lvl3pPr marL="1257300" indent="-342900" algn="r">
              <a:defRPr>
                <a:solidFill>
                  <a:schemeClr val="tx1"/>
                </a:solidFill>
                <a:latin typeface="Arial" pitchFamily="34" charset="0"/>
                <a:cs typeface="Arial" pitchFamily="34" charset="0"/>
              </a:defRPr>
            </a:lvl3pPr>
            <a:lvl4pPr marL="1714500" indent="-342900" algn="r">
              <a:defRPr>
                <a:solidFill>
                  <a:schemeClr val="tx1"/>
                </a:solidFill>
                <a:latin typeface="Arial" pitchFamily="34" charset="0"/>
                <a:cs typeface="Arial" pitchFamily="34" charset="0"/>
              </a:defRPr>
            </a:lvl4pPr>
            <a:lvl5pPr marL="2171700" indent="-342900" algn="r">
              <a:defRPr>
                <a:solidFill>
                  <a:schemeClr val="tx1"/>
                </a:solidFill>
                <a:latin typeface="Arial" pitchFamily="34" charset="0"/>
                <a:cs typeface="Arial" pitchFamily="34" charset="0"/>
              </a:defRPr>
            </a:lvl5pPr>
            <a:lvl6pPr marL="2628900" indent="-342900" fontAlgn="base">
              <a:spcBef>
                <a:spcPct val="0"/>
              </a:spcBef>
              <a:spcAft>
                <a:spcPct val="0"/>
              </a:spcAft>
              <a:defRPr>
                <a:solidFill>
                  <a:schemeClr val="tx1"/>
                </a:solidFill>
                <a:latin typeface="Arial" pitchFamily="34" charset="0"/>
                <a:cs typeface="Arial" pitchFamily="34" charset="0"/>
              </a:defRPr>
            </a:lvl6pPr>
            <a:lvl7pPr marL="3086100" indent="-342900" fontAlgn="base">
              <a:spcBef>
                <a:spcPct val="0"/>
              </a:spcBef>
              <a:spcAft>
                <a:spcPct val="0"/>
              </a:spcAft>
              <a:defRPr>
                <a:solidFill>
                  <a:schemeClr val="tx1"/>
                </a:solidFill>
                <a:latin typeface="Arial" pitchFamily="34" charset="0"/>
                <a:cs typeface="Arial" pitchFamily="34" charset="0"/>
              </a:defRPr>
            </a:lvl7pPr>
            <a:lvl8pPr marL="3543300" indent="-342900" fontAlgn="base">
              <a:spcBef>
                <a:spcPct val="0"/>
              </a:spcBef>
              <a:spcAft>
                <a:spcPct val="0"/>
              </a:spcAft>
              <a:defRPr>
                <a:solidFill>
                  <a:schemeClr val="tx1"/>
                </a:solidFill>
                <a:latin typeface="Arial" pitchFamily="34" charset="0"/>
                <a:cs typeface="Arial" pitchFamily="34" charset="0"/>
              </a:defRPr>
            </a:lvl8pPr>
            <a:lvl9pPr marL="4000500" indent="-342900" fontAlgn="base">
              <a:spcBef>
                <a:spcPct val="0"/>
              </a:spcBef>
              <a:spcAft>
                <a:spcPct val="0"/>
              </a:spcAft>
              <a:defRPr>
                <a:solidFill>
                  <a:schemeClr val="tx1"/>
                </a:solidFill>
                <a:latin typeface="Arial" pitchFamily="34" charset="0"/>
                <a:cs typeface="Arial" pitchFamily="34" charset="0"/>
              </a:defRPr>
            </a:lvl9pPr>
          </a:lstStyle>
          <a:p>
            <a:pPr algn="l" fontAlgn="auto">
              <a:spcBef>
                <a:spcPts val="0"/>
              </a:spcBef>
              <a:spcAft>
                <a:spcPts val="0"/>
              </a:spcAft>
              <a:defRPr/>
            </a:pPr>
            <a:r>
              <a:rPr lang="en-US" sz="2400" b="1" dirty="0" smtClean="0">
                <a:latin typeface="Times New Roman" pitchFamily="18" charset="0"/>
                <a:cs typeface="Times New Roman" pitchFamily="18" charset="0"/>
              </a:rPr>
              <a:t>3.   Flow </a:t>
            </a:r>
            <a:r>
              <a:rPr lang="en-US" sz="2400" b="1" dirty="0">
                <a:latin typeface="Times New Roman" pitchFamily="18" charset="0"/>
                <a:cs typeface="Times New Roman" pitchFamily="18" charset="0"/>
              </a:rPr>
              <a:t>at a faster rate.</a:t>
            </a: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5</a:t>
            </a:fld>
            <a:endParaRPr kumimoji="0" lang="en-US"/>
          </a:p>
        </p:txBody>
      </p:sp>
      <p:sp>
        <p:nvSpPr>
          <p:cNvPr id="10" name="Footer Placeholder 9"/>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2160486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1000"/>
                                        <p:tgtEl>
                                          <p:spTgt spid="8"/>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tx1"/>
                </a:solidFill>
                <a:latin typeface="Georgia" pitchFamily="18" charset="0"/>
              </a:rPr>
              <a:t> </a:t>
            </a:r>
            <a:endParaRPr lang="en-US" b="1" dirty="0">
              <a:solidFill>
                <a:schemeClr val="tx1"/>
              </a:solidFill>
              <a:latin typeface="Georgia" pitchFamily="18" charset="0"/>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b="1" dirty="0" smtClean="0">
              <a:solidFill>
                <a:schemeClr val="tx1"/>
              </a:solidFill>
              <a:latin typeface="Georgia" pitchFamily="18" charset="0"/>
            </a:endParaRPr>
          </a:p>
          <a:p>
            <a:endParaRPr lang="en-US" b="1" dirty="0">
              <a:solidFill>
                <a:schemeClr val="tx1"/>
              </a:solidFill>
              <a:latin typeface="Georgia" pitchFamily="18" charset="0"/>
            </a:endParaRPr>
          </a:p>
          <a:p>
            <a:r>
              <a:rPr lang="en-US" b="1" dirty="0" smtClean="0">
                <a:solidFill>
                  <a:schemeClr val="tx1"/>
                </a:solidFill>
                <a:latin typeface="Times New Roman" pitchFamily="18" charset="0"/>
                <a:cs typeface="Times New Roman" pitchFamily="18" charset="0"/>
              </a:rPr>
              <a:t>For </a:t>
            </a:r>
            <a:r>
              <a:rPr lang="en-US" b="1" dirty="0">
                <a:solidFill>
                  <a:schemeClr val="tx1"/>
                </a:solidFill>
                <a:latin typeface="Times New Roman" pitchFamily="18" charset="0"/>
                <a:cs typeface="Times New Roman" pitchFamily="18" charset="0"/>
              </a:rPr>
              <a:t>low flows and high pressures, the action of the impeller is largely radial</a:t>
            </a:r>
            <a:r>
              <a:rPr lang="en-US" b="1" dirty="0">
                <a:solidFill>
                  <a:schemeClr val="tx1"/>
                </a:solidFill>
                <a:latin typeface="Georgia" pitchFamily="18" charset="0"/>
              </a:rPr>
              <a:t>. </a:t>
            </a:r>
          </a:p>
          <a:p>
            <a:endParaRPr lang="en-US" dirty="0">
              <a:solidFill>
                <a:schemeClr val="tx1"/>
              </a:solidFill>
            </a:endParaRPr>
          </a:p>
        </p:txBody>
      </p:sp>
      <p:sp>
        <p:nvSpPr>
          <p:cNvPr id="2" name="Title 1"/>
          <p:cNvSpPr>
            <a:spLocks noGrp="1"/>
          </p:cNvSpPr>
          <p:nvPr>
            <p:ph type="title"/>
          </p:nvPr>
        </p:nvSpPr>
        <p:spPr/>
        <p:txBody>
          <a:bodyPr>
            <a:normAutofit/>
          </a:bodyPr>
          <a:lstStyle/>
          <a:p>
            <a:pPr algn="ctr" fontAlgn="auto">
              <a:spcBef>
                <a:spcPts val="0"/>
              </a:spcBef>
              <a:spcAft>
                <a:spcPts val="0"/>
              </a:spcAft>
              <a:defRPr/>
            </a:pPr>
            <a:r>
              <a:rPr lang="en-US" b="1" dirty="0">
                <a:solidFill>
                  <a:schemeClr val="tx1"/>
                </a:solidFill>
                <a:effectLst>
                  <a:outerShdw blurRad="63500" dist="38100" dir="5400000" algn="t" rotWithShape="0">
                    <a:prstClr val="black">
                      <a:alpha val="25000"/>
                    </a:prstClr>
                  </a:outerShdw>
                </a:effectLst>
                <a:latin typeface="Dutch801 Rm BT" pitchFamily="18" charset="0"/>
              </a:rPr>
              <a:t>Centrifugal Pumps: </a:t>
            </a:r>
          </a:p>
        </p:txBody>
      </p:sp>
      <p:sp>
        <p:nvSpPr>
          <p:cNvPr id="4" name="Rectangle 3"/>
          <p:cNvSpPr/>
          <p:nvPr/>
        </p:nvSpPr>
        <p:spPr>
          <a:xfrm>
            <a:off x="685800" y="1295400"/>
            <a:ext cx="7772400" cy="2215991"/>
          </a:xfrm>
          <a:prstGeom prst="rect">
            <a:avLst/>
          </a:prstGeom>
        </p:spPr>
        <p:txBody>
          <a:bodyPr wrap="square">
            <a:spAutoFit/>
          </a:bodyPr>
          <a:lstStyle/>
          <a:p>
            <a:pPr algn="just" defTabSz="365125" fontAlgn="auto">
              <a:spcBef>
                <a:spcPts val="0"/>
              </a:spcBef>
              <a:spcAft>
                <a:spcPts val="0"/>
              </a:spcAft>
              <a:defRPr/>
            </a:pPr>
            <a:r>
              <a:rPr lang="en-US" sz="2400" b="1" dirty="0" smtClean="0">
                <a:latin typeface="Times New Roman" pitchFamily="18" charset="0"/>
                <a:cs typeface="Times New Roman" pitchFamily="18" charset="0"/>
              </a:rPr>
              <a:t>Centrifugal </a:t>
            </a:r>
            <a:r>
              <a:rPr lang="en-US" sz="2400" b="1" dirty="0">
                <a:latin typeface="Times New Roman" pitchFamily="18" charset="0"/>
                <a:cs typeface="Times New Roman" pitchFamily="18" charset="0"/>
              </a:rPr>
              <a:t>pumps have a rotating impeller, also known as a blade, that is immersed in the liquid. Liquid enters the pump near the axis of the impeller, and the rotating impeller sweeps the liquid out toward the ends of the impeller blades at high pressure</a:t>
            </a:r>
            <a:r>
              <a:rPr lang="ar-LY" b="1" dirty="0">
                <a:latin typeface="Georgia" pitchFamily="18" charset="0"/>
              </a:rPr>
              <a:t>.</a:t>
            </a:r>
            <a:r>
              <a:rPr lang="en-US" b="1" dirty="0">
                <a:latin typeface="Georgia" pitchFamily="18" charset="0"/>
              </a:rPr>
              <a:t> </a:t>
            </a:r>
            <a:endParaRPr lang="en-US" b="1" dirty="0" smtClean="0">
              <a:latin typeface="Georgia" pitchFamily="18" charset="0"/>
            </a:endParaRPr>
          </a:p>
          <a:p>
            <a:pPr algn="just" defTabSz="365125" fontAlgn="auto">
              <a:spcBef>
                <a:spcPts val="0"/>
              </a:spcBef>
              <a:spcAft>
                <a:spcPts val="0"/>
              </a:spcAft>
              <a:defRPr/>
            </a:pPr>
            <a:endParaRPr lang="en-US" b="1" dirty="0">
              <a:latin typeface="Georgia" pitchFamily="18" charset="0"/>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6</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76669373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274638"/>
            <a:ext cx="8229600" cy="868362"/>
          </a:xfrm>
        </p:spPr>
        <p:txBody>
          <a:bodyPr/>
          <a:lstStyle/>
          <a:p>
            <a:r>
              <a:rPr lang="en-US" b="1" dirty="0" smtClean="0">
                <a:solidFill>
                  <a:schemeClr val="tx1"/>
                </a:solidFill>
                <a:effectLst>
                  <a:outerShdw blurRad="63500" dist="38100" dir="5400000" algn="t" rotWithShape="0">
                    <a:prstClr val="black">
                      <a:alpha val="25000"/>
                    </a:prstClr>
                  </a:outerShdw>
                </a:effectLst>
                <a:latin typeface="Dutch801 Rm BT" pitchFamily="18" charset="0"/>
              </a:rPr>
              <a:t>Working of a centrifugal Pump: </a:t>
            </a:r>
            <a:endParaRPr lang="en-US" b="1" dirty="0" smtClean="0">
              <a:latin typeface="Times New Roman" pitchFamily="18" charset="0"/>
              <a:cs typeface="Times New Roman" pitchFamily="18" charset="0"/>
            </a:endParaRPr>
          </a:p>
        </p:txBody>
      </p:sp>
      <p:pic>
        <p:nvPicPr>
          <p:cNvPr id="4" name="Picture 4"/>
          <p:cNvPicPr>
            <a:picLocks noChangeArrowheads="1"/>
          </p:cNvPicPr>
          <p:nvPr/>
        </p:nvPicPr>
        <p:blipFill>
          <a:blip r:embed="rId2">
            <a:extLst>
              <a:ext uri="{28A0092B-C50C-407E-A947-70E740481C1C}">
                <a14:useLocalDpi xmlns="" xmlns:a14="http://schemas.microsoft.com/office/drawing/2010/main" val="0"/>
              </a:ext>
            </a:extLst>
          </a:blip>
          <a:srcRect l="6587" t="4828" r="7042" b="6848"/>
          <a:stretch>
            <a:fillRect/>
          </a:stretch>
        </p:blipFill>
        <p:spPr bwMode="auto">
          <a:xfrm>
            <a:off x="5257800" y="2133600"/>
            <a:ext cx="3200400" cy="320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pic>
        <p:nvPicPr>
          <p:cNvPr id="5" name="Picture 4"/>
          <p:cNvPicPr>
            <a:picLocks noChangeArrowheads="1"/>
          </p:cNvPicPr>
          <p:nvPr/>
        </p:nvPicPr>
        <p:blipFill>
          <a:blip r:embed="rId2">
            <a:extLst>
              <a:ext uri="{28A0092B-C50C-407E-A947-70E740481C1C}">
                <a14:useLocalDpi xmlns="" xmlns:a14="http://schemas.microsoft.com/office/drawing/2010/main" val="0"/>
              </a:ext>
            </a:extLst>
          </a:blip>
          <a:srcRect l="6587" t="4828" r="7042" b="6848"/>
          <a:stretch>
            <a:fillRect/>
          </a:stretch>
        </p:blipFill>
        <p:spPr bwMode="auto">
          <a:xfrm>
            <a:off x="5105400" y="1295400"/>
            <a:ext cx="33528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2" name="Rectangle 1"/>
          <p:cNvSpPr/>
          <p:nvPr/>
        </p:nvSpPr>
        <p:spPr>
          <a:xfrm>
            <a:off x="457200" y="1371600"/>
            <a:ext cx="4572000" cy="2862322"/>
          </a:xfrm>
          <a:prstGeom prst="rect">
            <a:avLst/>
          </a:prstGeom>
        </p:spPr>
        <p:txBody>
          <a:bodyPr>
            <a:spAutoFit/>
          </a:bodyPr>
          <a:lstStyle/>
          <a:p>
            <a:pPr algn="just">
              <a:spcBef>
                <a:spcPct val="0"/>
              </a:spcBef>
            </a:pPr>
            <a:r>
              <a:rPr lang="en-US" sz="2000" b="1" dirty="0">
                <a:latin typeface="Times New Roman" pitchFamily="18" charset="0"/>
                <a:cs typeface="Times New Roman" pitchFamily="18" charset="0"/>
              </a:rPr>
              <a:t>This machine consists of an </a:t>
            </a:r>
            <a:r>
              <a:rPr lang="en-US" sz="2000" b="1" i="1" dirty="0">
                <a:latin typeface="Times New Roman" pitchFamily="18" charset="0"/>
                <a:cs typeface="Times New Roman" pitchFamily="18" charset="0"/>
              </a:rPr>
              <a:t>IMPELLER</a:t>
            </a:r>
            <a:r>
              <a:rPr lang="en-US" sz="2000" b="1" dirty="0">
                <a:latin typeface="Times New Roman" pitchFamily="18" charset="0"/>
                <a:cs typeface="Times New Roman" pitchFamily="18" charset="0"/>
              </a:rPr>
              <a:t> rotating within a case (diffuser)</a:t>
            </a:r>
          </a:p>
          <a:p>
            <a:pPr algn="just">
              <a:spcBef>
                <a:spcPct val="0"/>
              </a:spcBef>
            </a:pPr>
            <a:endParaRPr lang="en-US" sz="2000" b="1" dirty="0">
              <a:latin typeface="Times New Roman" pitchFamily="18" charset="0"/>
              <a:cs typeface="Times New Roman" pitchFamily="18" charset="0"/>
            </a:endParaRPr>
          </a:p>
          <a:p>
            <a:pPr algn="just">
              <a:spcBef>
                <a:spcPct val="0"/>
              </a:spcBef>
            </a:pPr>
            <a:r>
              <a:rPr lang="en-US" sz="2000" b="1" dirty="0">
                <a:latin typeface="Times New Roman" pitchFamily="18" charset="0"/>
                <a:cs typeface="Times New Roman" pitchFamily="18" charset="0"/>
              </a:rPr>
              <a:t>Liquid directed into the </a:t>
            </a:r>
            <a:r>
              <a:rPr lang="en-US" sz="2000" b="1" dirty="0" smtClean="0">
                <a:latin typeface="Times New Roman" pitchFamily="18" charset="0"/>
                <a:cs typeface="Times New Roman" pitchFamily="18" charset="0"/>
              </a:rPr>
              <a:t>center  </a:t>
            </a:r>
            <a:r>
              <a:rPr lang="en-US" sz="2000" b="1" dirty="0">
                <a:latin typeface="Times New Roman" pitchFamily="18" charset="0"/>
                <a:cs typeface="Times New Roman" pitchFamily="18" charset="0"/>
              </a:rPr>
              <a:t>of the rotating </a:t>
            </a:r>
            <a:r>
              <a:rPr lang="en-US" sz="2000" b="1" dirty="0" smtClean="0">
                <a:latin typeface="Times New Roman" pitchFamily="18" charset="0"/>
                <a:cs typeface="Times New Roman" pitchFamily="18" charset="0"/>
              </a:rPr>
              <a:t>impeller </a:t>
            </a:r>
            <a:r>
              <a:rPr lang="en-US" sz="2000" b="1" dirty="0">
                <a:latin typeface="Times New Roman" pitchFamily="18" charset="0"/>
                <a:cs typeface="Times New Roman" pitchFamily="18" charset="0"/>
              </a:rPr>
              <a:t>is picked up by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impeller’s vanes and </a:t>
            </a:r>
            <a:r>
              <a:rPr lang="en-US" sz="2000" b="1" dirty="0" smtClean="0">
                <a:latin typeface="Times New Roman" pitchFamily="18" charset="0"/>
                <a:cs typeface="Times New Roman" pitchFamily="18" charset="0"/>
              </a:rPr>
              <a:t>accelerated </a:t>
            </a:r>
            <a:r>
              <a:rPr lang="en-US" sz="2000" b="1" dirty="0">
                <a:latin typeface="Times New Roman" pitchFamily="18" charset="0"/>
                <a:cs typeface="Times New Roman" pitchFamily="18" charset="0"/>
              </a:rPr>
              <a:t>to a higher velocity by the rotation of the impeller and discharged </a:t>
            </a:r>
            <a:r>
              <a:rPr lang="en-US" sz="2000" b="1" dirty="0" smtClean="0">
                <a:latin typeface="Times New Roman" pitchFamily="18" charset="0"/>
                <a:cs typeface="Times New Roman" pitchFamily="18" charset="0"/>
              </a:rPr>
              <a:t>by       </a:t>
            </a:r>
            <a:r>
              <a:rPr lang="en-US" sz="2000" b="1" dirty="0">
                <a:latin typeface="Times New Roman" pitchFamily="18" charset="0"/>
                <a:cs typeface="Times New Roman" pitchFamily="18" charset="0"/>
              </a:rPr>
              <a:t>centrifugal force into the case (diffuser).</a:t>
            </a: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7</a:t>
            </a:fld>
            <a:endParaRPr kumimoji="0" lang="en-US"/>
          </a:p>
        </p:txBody>
      </p:sp>
      <p:sp>
        <p:nvSpPr>
          <p:cNvPr id="7" name="Footer Placeholder 6"/>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50780742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990600"/>
            <a:ext cx="8229600" cy="5638800"/>
          </a:xfrm>
        </p:spPr>
        <p:txBody>
          <a:bodyPr/>
          <a:lstStyle/>
          <a:p>
            <a:pPr algn="just"/>
            <a:r>
              <a:rPr lang="en-US" sz="2800" dirty="0" smtClean="0">
                <a:latin typeface="Times New Roman" pitchFamily="18" charset="0"/>
                <a:cs typeface="Times New Roman" pitchFamily="18" charset="0"/>
              </a:rPr>
              <a:t>.</a:t>
            </a:r>
          </a:p>
          <a:p>
            <a:pPr algn="just"/>
            <a:endParaRPr lang="en-US" sz="2800" dirty="0" smtClean="0"/>
          </a:p>
          <a:p>
            <a:pPr algn="just"/>
            <a:endParaRPr lang="en-US" sz="2800" dirty="0" smtClean="0"/>
          </a:p>
          <a:p>
            <a:pPr algn="just"/>
            <a:endParaRPr lang="en-US" sz="2800" dirty="0" smtClean="0"/>
          </a:p>
          <a:p>
            <a:pPr algn="just"/>
            <a:endParaRPr lang="en-US" sz="2800" dirty="0" smtClean="0"/>
          </a:p>
        </p:txBody>
      </p:sp>
      <p:sp>
        <p:nvSpPr>
          <p:cNvPr id="4098" name="Rectangle 2"/>
          <p:cNvSpPr>
            <a:spLocks noGrp="1" noChangeArrowheads="1"/>
          </p:cNvSpPr>
          <p:nvPr>
            <p:ph type="title"/>
          </p:nvPr>
        </p:nvSpPr>
        <p:spPr>
          <a:xfrm>
            <a:off x="457200" y="274638"/>
            <a:ext cx="8229600" cy="792162"/>
          </a:xfrm>
        </p:spPr>
        <p:txBody>
          <a:bodyPr/>
          <a:lstStyle/>
          <a:p>
            <a:pPr algn="ctr"/>
            <a:r>
              <a:rPr lang="en-US" b="1" dirty="0">
                <a:solidFill>
                  <a:schemeClr val="tx1"/>
                </a:solidFill>
                <a:effectLst>
                  <a:outerShdw blurRad="63500" dist="38100" dir="5400000" algn="t" rotWithShape="0">
                    <a:prstClr val="black">
                      <a:alpha val="25000"/>
                    </a:prstClr>
                  </a:outerShdw>
                </a:effectLst>
                <a:latin typeface="Dutch801 Rm BT" pitchFamily="18" charset="0"/>
              </a:rPr>
              <a:t>Centrifugal </a:t>
            </a:r>
            <a:r>
              <a:rPr lang="en-US" b="1" dirty="0" smtClean="0">
                <a:solidFill>
                  <a:schemeClr val="tx1"/>
                </a:solidFill>
                <a:effectLst>
                  <a:outerShdw blurRad="63500" dist="38100" dir="5400000" algn="t" rotWithShape="0">
                    <a:prstClr val="black">
                      <a:alpha val="25000"/>
                    </a:prstClr>
                  </a:outerShdw>
                </a:effectLst>
                <a:latin typeface="Dutch801 Rm BT" pitchFamily="18" charset="0"/>
              </a:rPr>
              <a:t>Pump</a:t>
            </a:r>
            <a:endParaRPr lang="en-US" b="1" dirty="0" smtClean="0">
              <a:latin typeface="Times New Roman" pitchFamily="18" charset="0"/>
              <a:cs typeface="Times New Roman" pitchFamily="18" charset="0"/>
            </a:endParaRPr>
          </a:p>
        </p:txBody>
      </p:sp>
      <p:sp>
        <p:nvSpPr>
          <p:cNvPr id="2" name="Rectangle 1"/>
          <p:cNvSpPr/>
          <p:nvPr/>
        </p:nvSpPr>
        <p:spPr>
          <a:xfrm>
            <a:off x="4953000" y="1371600"/>
            <a:ext cx="3819525" cy="1015663"/>
          </a:xfrm>
          <a:prstGeom prst="rect">
            <a:avLst/>
          </a:prstGeom>
        </p:spPr>
        <p:txBody>
          <a:bodyPr wrap="square">
            <a:spAutoFit/>
          </a:bodyPr>
          <a:lstStyle/>
          <a:p>
            <a:r>
              <a:rPr lang="en-US" sz="2000" dirty="0">
                <a:latin typeface="Times New Roman" pitchFamily="18" charset="0"/>
                <a:cs typeface="Times New Roman" pitchFamily="18" charset="0"/>
              </a:rPr>
              <a:t>A collection chamber in the casing converts much of the </a:t>
            </a:r>
            <a:r>
              <a:rPr lang="en-US" sz="2000" dirty="0">
                <a:solidFill>
                  <a:srgbClr val="D00000"/>
                </a:solidFill>
                <a:latin typeface="Times New Roman" pitchFamily="18" charset="0"/>
                <a:cs typeface="Times New Roman" pitchFamily="18" charset="0"/>
              </a:rPr>
              <a:t>Kinetic Energy </a:t>
            </a:r>
            <a:r>
              <a:rPr lang="en-US" sz="2000" dirty="0" smtClean="0">
                <a:latin typeface="Times New Roman" pitchFamily="18" charset="0"/>
                <a:cs typeface="Times New Roman" pitchFamily="18" charset="0"/>
              </a:rPr>
              <a:t>into </a:t>
            </a:r>
            <a:r>
              <a:rPr lang="en-US" sz="2000" i="1" dirty="0">
                <a:solidFill>
                  <a:srgbClr val="D00000"/>
                </a:solidFill>
                <a:latin typeface="Times New Roman" pitchFamily="18" charset="0"/>
                <a:cs typeface="Times New Roman" pitchFamily="18" charset="0"/>
              </a:rPr>
              <a:t>Head</a:t>
            </a:r>
            <a:r>
              <a:rPr lang="en-US" sz="2000" dirty="0">
                <a:solidFill>
                  <a:srgbClr val="D00000"/>
                </a:solidFill>
                <a:latin typeface="Times New Roman" pitchFamily="18" charset="0"/>
                <a:cs typeface="Times New Roman" pitchFamily="18" charset="0"/>
              </a:rPr>
              <a:t> or Pressure</a:t>
            </a:r>
            <a:r>
              <a:rPr lang="en-US" sz="2000" dirty="0">
                <a:latin typeface="Times New Roman" pitchFamily="18" charset="0"/>
                <a:cs typeface="Times New Roman" pitchFamily="18" charset="0"/>
              </a:rPr>
              <a:t>.</a:t>
            </a:r>
          </a:p>
        </p:txBody>
      </p:sp>
      <p:pic>
        <p:nvPicPr>
          <p:cNvPr id="6"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5800" y="1143000"/>
            <a:ext cx="4267200" cy="441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fld id="{D5BBC35B-A44B-4119-B8DA-DE9E3DFADA20}" type="slidenum">
              <a:rPr kumimoji="0" lang="en-US" smtClean="0"/>
              <a:pPr/>
              <a:t>8</a:t>
            </a:fld>
            <a:endParaRPr kumimoji="0" lang="en-US"/>
          </a:p>
        </p:txBody>
      </p:sp>
      <p:sp>
        <p:nvSpPr>
          <p:cNvPr id="8" name="Footer Placeholder 7"/>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943453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Impeller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Casing</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Suction pipe (inlet)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Delivery pipe (outlet</a:t>
            </a:r>
            <a:r>
              <a:rPr lang="en-US" b="1" dirty="0" smtClean="0"/>
              <a:t>)</a:t>
            </a:r>
            <a:endParaRPr lang="en-US" b="1" dirty="0"/>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Components of a centrifugal pump</a:t>
            </a:r>
            <a:endParaRPr lang="en-US" b="1" dirty="0">
              <a:latin typeface="Times New Roman" pitchFamily="18" charset="0"/>
              <a:cs typeface="Times New Roman" pitchFamily="18" charset="0"/>
            </a:endParaRPr>
          </a:p>
        </p:txBody>
      </p:sp>
      <p:grpSp>
        <p:nvGrpSpPr>
          <p:cNvPr id="4" name="Group 14"/>
          <p:cNvGrpSpPr>
            <a:grpSpLocks/>
          </p:cNvGrpSpPr>
          <p:nvPr/>
        </p:nvGrpSpPr>
        <p:grpSpPr bwMode="auto">
          <a:xfrm>
            <a:off x="4495800" y="1600200"/>
            <a:ext cx="3722687" cy="2855913"/>
            <a:chOff x="4862856" y="210962"/>
            <a:chExt cx="4167568" cy="3133800"/>
          </a:xfrm>
        </p:grpSpPr>
        <p:pic>
          <p:nvPicPr>
            <p:cNvPr id="5" name="Picture 1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862856" y="210962"/>
              <a:ext cx="4152285" cy="313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6234866" y="278899"/>
              <a:ext cx="997017" cy="432008"/>
            </a:xfrm>
            <a:prstGeom prst="rect">
              <a:avLst/>
            </a:prstGeom>
            <a:solidFill>
              <a:schemeClr val="accent5">
                <a:lumMod val="60000"/>
                <a:lumOff val="40000"/>
              </a:schemeClr>
            </a:solidFill>
          </p:spPr>
          <p:txBody>
            <a:bodyPr rtlCol="1" anchor="ctr">
              <a:spAutoFit/>
            </a:bodyPr>
            <a:lstStyle/>
            <a:p>
              <a:pPr algn="ctr" fontAlgn="auto">
                <a:spcBef>
                  <a:spcPts val="0"/>
                </a:spcBef>
                <a:spcAft>
                  <a:spcPts val="0"/>
                </a:spcAft>
                <a:defRPr/>
              </a:pPr>
              <a:r>
                <a:rPr lang="en-US" sz="1400" dirty="0">
                  <a:solidFill>
                    <a:schemeClr val="bg1"/>
                  </a:solidFill>
                  <a:latin typeface="Georgia" pitchFamily="18" charset="0"/>
                  <a:ea typeface="+mn-ea"/>
                  <a:cs typeface="+mn-cs"/>
                </a:rPr>
                <a:t>Volute</a:t>
              </a:r>
              <a:endParaRPr lang="ar-IQ" sz="1400" dirty="0">
                <a:solidFill>
                  <a:schemeClr val="bg1"/>
                </a:solidFill>
                <a:latin typeface="Georgia" pitchFamily="18" charset="0"/>
                <a:ea typeface="+mn-ea"/>
                <a:cs typeface="+mn-cs"/>
              </a:endParaRPr>
            </a:p>
          </p:txBody>
        </p:sp>
        <p:sp>
          <p:nvSpPr>
            <p:cNvPr id="7" name="TextBox 6"/>
            <p:cNvSpPr txBox="1"/>
            <p:nvPr/>
          </p:nvSpPr>
          <p:spPr>
            <a:xfrm>
              <a:off x="7884121" y="2564361"/>
              <a:ext cx="1146303" cy="404136"/>
            </a:xfrm>
            <a:prstGeom prst="rect">
              <a:avLst/>
            </a:prstGeom>
            <a:solidFill>
              <a:schemeClr val="accent5">
                <a:lumMod val="60000"/>
                <a:lumOff val="40000"/>
              </a:schemeClr>
            </a:solidFill>
          </p:spPr>
          <p:txBody>
            <a:bodyPr rtlCol="1">
              <a:spAutoFit/>
            </a:bodyPr>
            <a:lstStyle/>
            <a:p>
              <a:pPr algn="just" fontAlgn="auto">
                <a:spcBef>
                  <a:spcPts val="0"/>
                </a:spcBef>
                <a:spcAft>
                  <a:spcPts val="0"/>
                </a:spcAft>
                <a:defRPr/>
              </a:pPr>
              <a:r>
                <a:rPr lang="en-US" sz="1400" dirty="0">
                  <a:solidFill>
                    <a:schemeClr val="bg1"/>
                  </a:solidFill>
                  <a:latin typeface="Georgia" pitchFamily="18" charset="0"/>
                  <a:ea typeface="+mn-ea"/>
                  <a:cs typeface="+mn-cs"/>
                </a:rPr>
                <a:t>Suction</a:t>
              </a:r>
              <a:endParaRPr lang="ar-IQ" sz="1400" dirty="0">
                <a:solidFill>
                  <a:schemeClr val="bg1"/>
                </a:solidFill>
                <a:latin typeface="Georgia" pitchFamily="18" charset="0"/>
                <a:ea typeface="+mn-ea"/>
                <a:cs typeface="+mn-cs"/>
              </a:endParaRPr>
            </a:p>
          </p:txBody>
        </p:sp>
        <p:sp>
          <p:nvSpPr>
            <p:cNvPr id="8" name="TextBox 7"/>
            <p:cNvSpPr txBox="1"/>
            <p:nvPr/>
          </p:nvSpPr>
          <p:spPr>
            <a:xfrm>
              <a:off x="5779899" y="2609652"/>
              <a:ext cx="1208506" cy="402394"/>
            </a:xfrm>
            <a:prstGeom prst="rect">
              <a:avLst/>
            </a:prstGeom>
            <a:solidFill>
              <a:schemeClr val="accent5">
                <a:lumMod val="60000"/>
                <a:lumOff val="40000"/>
              </a:schemeClr>
            </a:solidFill>
          </p:spPr>
          <p:txBody>
            <a:bodyPr rtlCol="1">
              <a:spAutoFit/>
            </a:bodyPr>
            <a:lstStyle/>
            <a:p>
              <a:pPr algn="just" fontAlgn="auto">
                <a:spcBef>
                  <a:spcPts val="0"/>
                </a:spcBef>
                <a:spcAft>
                  <a:spcPts val="0"/>
                </a:spcAft>
                <a:defRPr/>
              </a:pPr>
              <a:r>
                <a:rPr lang="en-US" sz="1400" dirty="0">
                  <a:solidFill>
                    <a:schemeClr val="bg1"/>
                  </a:solidFill>
                  <a:latin typeface="Georgia" pitchFamily="18" charset="0"/>
                  <a:ea typeface="+mn-ea"/>
                  <a:cs typeface="+mn-cs"/>
                </a:rPr>
                <a:t>Impeller</a:t>
              </a:r>
              <a:endParaRPr lang="ar-IQ" sz="1400" dirty="0">
                <a:solidFill>
                  <a:schemeClr val="bg1"/>
                </a:solidFill>
                <a:latin typeface="Georgia" pitchFamily="18" charset="0"/>
                <a:ea typeface="+mn-ea"/>
                <a:cs typeface="+mn-cs"/>
              </a:endParaRPr>
            </a:p>
          </p:txBody>
        </p:sp>
      </p:grpSp>
      <p:sp>
        <p:nvSpPr>
          <p:cNvPr id="9" name="Slide Number Placeholder 8"/>
          <p:cNvSpPr>
            <a:spLocks noGrp="1"/>
          </p:cNvSpPr>
          <p:nvPr>
            <p:ph type="sldNum" sz="quarter" idx="12"/>
          </p:nvPr>
        </p:nvSpPr>
        <p:spPr/>
        <p:txBody>
          <a:bodyPr/>
          <a:lstStyle/>
          <a:p>
            <a:fld id="{D5BBC35B-A44B-4119-B8DA-DE9E3DFADA20}" type="slidenum">
              <a:rPr kumimoji="0" lang="en-US" smtClean="0"/>
              <a:pPr/>
              <a:t>9</a:t>
            </a:fld>
            <a:endParaRPr kumimoji="0" lang="en-US"/>
          </a:p>
        </p:txBody>
      </p:sp>
      <p:sp>
        <p:nvSpPr>
          <p:cNvPr id="10" name="Footer Placeholder 9"/>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324221457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604D22444460409AF20E1B8DEF6BDD" ma:contentTypeVersion="13" ma:contentTypeDescription="Create a new document." ma:contentTypeScope="" ma:versionID="a46b3180d8e58b53b3d8e32cdb1cf0c9">
  <xsd:schema xmlns:xsd="http://www.w3.org/2001/XMLSchema" xmlns:p="http://schemas.microsoft.com/office/2006/metadata/properties" xmlns:ns2="ac8c5154-dc0f-4482-93f4-b39836147c85" targetNamespace="http://schemas.microsoft.com/office/2006/metadata/properties" ma:root="true" ma:fieldsID="cc5a4a1d0f6f51ce6ac36fcfcdaa367e" ns2:_="">
    <xsd:import namespace="ac8c5154-dc0f-4482-93f4-b39836147c85"/>
    <xsd:element name="properties">
      <xsd:complexType>
        <xsd:sequence>
          <xsd:element name="documentManagement">
            <xsd:complexType>
              <xsd:all>
                <xsd:element ref="ns2:Content_x0020_Type" minOccurs="0"/>
                <xsd:element ref="ns2:Version_x0020_No_x002e_" minOccurs="0"/>
                <xsd:element ref="ns2:Status" minOccurs="0"/>
                <xsd:element ref="ns2:Sub_x0020_Status" minOccurs="0"/>
                <xsd:element ref="ns2:Comments" minOccurs="0"/>
                <xsd:element ref="ns2:Assigned_x0020_To0" minOccurs="0"/>
                <xsd:element ref="ns2:Author0" minOccurs="0"/>
                <xsd:element ref="ns2:Internal_x0020_SME_x0020_Reviewer" minOccurs="0"/>
                <xsd:element ref="ns2:Planned_x0020_Start_x0020_Date" minOccurs="0"/>
                <xsd:element ref="ns2:Planned_x0020_Completion_x0020_Date" minOccurs="0"/>
                <xsd:element ref="ns2:Actual_x0020_Start_x0020_Date" minOccurs="0"/>
                <xsd:element ref="ns2:Actual_x0020_Completion_x0020_Date" minOccurs="0"/>
              </xsd:all>
            </xsd:complexType>
          </xsd:element>
        </xsd:sequence>
      </xsd:complexType>
    </xsd:element>
  </xsd:schema>
  <xsd:schema xmlns:xsd="http://www.w3.org/2001/XMLSchema" xmlns:dms="http://schemas.microsoft.com/office/2006/documentManagement/types" targetNamespace="ac8c5154-dc0f-4482-93f4-b39836147c85"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CourseBook"/>
          <xsd:enumeration value="Workbook"/>
          <xsd:enumeration value="Handout"/>
          <xsd:enumeration value="Recap"/>
          <xsd:enumeration value="Worksheet"/>
          <xsd:enumeration value="Reference Doc"/>
          <xsd:enumeration value="PPT"/>
          <xsd:enumeration value="Session Plan"/>
          <xsd:enumeration value="Caselet"/>
          <xsd:enumeration value="Activity"/>
          <xsd:enumeration value="Inventory"/>
          <xsd:enumeration value="Rubrics"/>
          <xsd:enumeration value="Assignment"/>
          <xsd:enumeration value="Quiz"/>
          <xsd:enumeration value="InstructorGuide"/>
          <xsd:enumeration value="Video"/>
          <xsd:enumeration value="Audio"/>
          <xsd:enumeration value="Simulation"/>
          <xsd:enumeration value="User Guide"/>
          <xsd:enumeration value="SMS Info"/>
          <xsd:enumeration value="Pre Test"/>
          <xsd:enumeration value="Post Test"/>
          <xsd:enumeration value="In-Training Test"/>
          <xsd:enumeration value="SMS Quiz"/>
          <xsd:enumeration value="Module Test"/>
          <xsd:enumeration value="Final Test"/>
          <xsd:enumeration value="Solution Set"/>
        </xsd:restriction>
      </xsd:simpleType>
    </xsd:element>
    <xsd:element name="Version_x0020_No_x002e_" ma:index="9" nillable="true" ma:displayName="Version No." ma:decimals="2" ma:internalName="Version_x0020_No_x002e_">
      <xsd:simpleType>
        <xsd:restriction base="dms:Number"/>
      </xsd:simpleType>
    </xsd:element>
    <xsd:element name="Status" ma:index="10" nillable="true" ma:displayName="Status" ma:default="Not Started" ma:format="Dropdown" ma:internalName="Status">
      <xsd:simpleType>
        <xsd:restriction base="dms:Choice">
          <xsd:enumeration value="Not Started"/>
          <xsd:enumeration value="Authoring"/>
          <xsd:enumeration value="Internal SME Review"/>
          <xsd:enumeration value="External SME Review"/>
          <xsd:enumeration value="Author Review"/>
          <xsd:enumeration value="Content Team Review"/>
          <xsd:enumeration value="L&amp;D Head Review"/>
          <xsd:enumeration value="Published"/>
          <xsd:enumeration value="Archive"/>
        </xsd:restriction>
      </xsd:simpleType>
    </xsd:element>
    <xsd:element name="Sub_x0020_Status" ma:index="11" nillable="true" ma:displayName="Sub Status" ma:default="Pending" ma:format="Dropdown" ma:internalName="Sub_x0020_Status">
      <xsd:simpleType>
        <xsd:restriction base="dms:Choice">
          <xsd:enumeration value="Pending"/>
          <xsd:enumeration value="In Progress"/>
          <xsd:enumeration value="Completed"/>
          <xsd:enumeration value="Clarification"/>
          <xsd:enumeration value="Re-review"/>
        </xsd:restriction>
      </xsd:simpleType>
    </xsd:element>
    <xsd:element name="Comments" ma:index="12" nillable="true" ma:displayName="Comments" ma:internalName="Comments">
      <xsd:simpleType>
        <xsd:restriction base="dms:Note"/>
      </xsd:simpleType>
    </xsd:element>
    <xsd:element name="Assigned_x0020_To0" ma:index="13" nillable="true" ma:displayName="Assigned To" ma:list="UserInfo"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4" nillable="true" ma:displayName="Author" ma:list="UserInfo"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ternal_x0020_SME_x0020_Reviewer" ma:index="15" nillable="true" ma:displayName="Internal SME Reviewer" ma:list="UserInfo" ma:internalName="Internal_x0020_SME_x0020_Review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lanned_x0020_Start_x0020_Date" ma:index="16" nillable="true" ma:displayName="Planned Start Date" ma:format="DateOnly" ma:internalName="Planned_x0020_Start_x0020_Date">
      <xsd:simpleType>
        <xsd:restriction base="dms:DateTime"/>
      </xsd:simpleType>
    </xsd:element>
    <xsd:element name="Planned_x0020_Completion_x0020_Date" ma:index="17" nillable="true" ma:displayName="Planned Completion Date" ma:format="DateOnly" ma:internalName="Planned_x0020_Completion_x0020_Date">
      <xsd:simpleType>
        <xsd:restriction base="dms:DateTime"/>
      </xsd:simpleType>
    </xsd:element>
    <xsd:element name="Actual_x0020_Start_x0020_Date" ma:index="18" nillable="true" ma:displayName="Actual Start Date" ma:format="DateOnly" ma:internalName="Actual_x0020_Start_x0020_Date">
      <xsd:simpleType>
        <xsd:restriction base="dms:DateTime"/>
      </xsd:simpleType>
    </xsd:element>
    <xsd:element name="Actual_x0020_Completion_x0020_Date" ma:index="19" nillable="true" ma:displayName="Actual Completion Date" ma:format="DateOnly" ma:internalName="Actual_x0020_Completion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omments xmlns="ac8c5154-dc0f-4482-93f4-b39836147c85" xsi:nil="true"/>
    <Internal_x0020_SME_x0020_Reviewer xmlns="ac8c5154-dc0f-4482-93f4-b39836147c85">
      <UserInfo>
        <DisplayName>Elaiyaperumal Ponnusamy</DisplayName>
        <AccountId>566</AccountId>
        <AccountType/>
      </UserInfo>
    </Internal_x0020_SME_x0020_Reviewer>
    <Actual_x0020_Start_x0020_Date xmlns="ac8c5154-dc0f-4482-93f4-b39836147c85">2013-09-02T18:30:00+00:00</Actual_x0020_Start_x0020_Date>
    <Actual_x0020_Completion_x0020_Date xmlns="ac8c5154-dc0f-4482-93f4-b39836147c85">2013-09-08T18:30:00+00:00</Actual_x0020_Completion_x0020_Date>
    <Author0 xmlns="ac8c5154-dc0f-4482-93f4-b39836147c85">
      <UserInfo>
        <DisplayName>Amit Gouder</DisplayName>
        <AccountId>25</AccountId>
        <AccountType/>
      </UserInfo>
    </Author0>
    <Planned_x0020_Completion_x0020_Date xmlns="ac8c5154-dc0f-4482-93f4-b39836147c85">2013-09-05T18:30:00+00:00</Planned_x0020_Completion_x0020_Date>
    <Status xmlns="ac8c5154-dc0f-4482-93f4-b39836147c85">Internal SME Review</Status>
    <Assigned_x0020_To0 xmlns="ac8c5154-dc0f-4482-93f4-b39836147c85">
      <UserInfo>
        <DisplayName>Elaiyaperumal Ponnusamy</DisplayName>
        <AccountId>566</AccountId>
        <AccountType/>
      </UserInfo>
    </Assigned_x0020_To0>
    <Planned_x0020_Start_x0020_Date xmlns="ac8c5154-dc0f-4482-93f4-b39836147c85">2013-09-02T18:30:00+00:00</Planned_x0020_Start_x0020_Date>
    <Content_x0020_Type xmlns="ac8c5154-dc0f-4482-93f4-b39836147c85">PPT</Content_x0020_Type>
    <Version_x0020_No_x002e_ xmlns="ac8c5154-dc0f-4482-93f4-b39836147c85">2.1</Version_x0020_No_x002e_>
    <Sub_x0020_Status xmlns="ac8c5154-dc0f-4482-93f4-b39836147c85">Pending</Sub_x0020_Status>
  </documentManagement>
</p:properties>
</file>

<file path=customXml/itemProps1.xml><?xml version="1.0" encoding="utf-8"?>
<ds:datastoreItem xmlns:ds="http://schemas.openxmlformats.org/officeDocument/2006/customXml" ds:itemID="{F229D4CC-78BB-4056-ABFA-5E67D7EE3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8c5154-dc0f-4482-93f4-b39836147c8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8172E74-0FDA-4AAD-840A-1DC8DE2C0316}">
  <ds:schemaRefs>
    <ds:schemaRef ds:uri="http://schemas.microsoft.com/sharepoint/v3/contenttype/forms"/>
  </ds:schemaRefs>
</ds:datastoreItem>
</file>

<file path=customXml/itemProps3.xml><?xml version="1.0" encoding="utf-8"?>
<ds:datastoreItem xmlns:ds="http://schemas.openxmlformats.org/officeDocument/2006/customXml" ds:itemID="{F67039C9-14B7-4A9F-A994-E88FB0272C8A}">
  <ds:schemaRefs>
    <ds:schemaRef ds:uri="http://www.w3.org/XML/1998/namespace"/>
    <ds:schemaRef ds:uri="http://schemas.microsoft.com/office/2006/metadata/properties"/>
    <ds:schemaRef ds:uri="http://purl.org/dc/terms/"/>
    <ds:schemaRef ds:uri="ac8c5154-dc0f-4482-93f4-b39836147c85"/>
    <ds:schemaRef ds:uri="http://schemas.microsoft.com/office/2006/documentManagement/typ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Concourse</Template>
  <TotalTime>2162</TotalTime>
  <Words>1581</Words>
  <Application>Microsoft Office PowerPoint</Application>
  <PresentationFormat>On-screen Show (4:3)</PresentationFormat>
  <Paragraphs>210</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Concourse</vt:lpstr>
      <vt:lpstr>معادلة</vt:lpstr>
      <vt:lpstr>Equation</vt:lpstr>
      <vt:lpstr>    HYDRAULICS &amp; HYDRAULIC MACHINES</vt:lpstr>
      <vt:lpstr>Unit 7: Centrifugal pumps</vt:lpstr>
      <vt:lpstr>Learning Outcome </vt:lpstr>
      <vt:lpstr>Centrifugal pumps</vt:lpstr>
      <vt:lpstr>What is a pump?</vt:lpstr>
      <vt:lpstr>Centrifugal Pumps: </vt:lpstr>
      <vt:lpstr>Working of a centrifugal Pump: </vt:lpstr>
      <vt:lpstr>Centrifugal Pump</vt:lpstr>
      <vt:lpstr>Components of a centrifugal pump</vt:lpstr>
      <vt:lpstr> Impeller </vt:lpstr>
      <vt:lpstr> Impeller </vt:lpstr>
      <vt:lpstr>Slide 12</vt:lpstr>
      <vt:lpstr>Casing</vt:lpstr>
      <vt:lpstr>Priming of a centrifugal pump</vt:lpstr>
      <vt:lpstr>Heads of a centrifugal pump</vt:lpstr>
      <vt:lpstr>Heads of a centrifugal pump</vt:lpstr>
      <vt:lpstr>Slide 17</vt:lpstr>
      <vt:lpstr>Efficiencies of a centrifugal pump</vt:lpstr>
      <vt:lpstr>Slide 19</vt:lpstr>
      <vt:lpstr>Characteristic curves of a centrifugal pump</vt:lpstr>
      <vt:lpstr> Cavitation  </vt:lpstr>
      <vt:lpstr>Cavitation processes in centrifugal pump</vt:lpstr>
      <vt:lpstr>Problems</vt:lpstr>
      <vt:lpstr>Problems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Name</dc:title>
  <dc:creator>Viswanath Gangavaram</dc:creator>
  <cp:lastModifiedBy>Ashwitha Darpan</cp:lastModifiedBy>
  <cp:revision>359</cp:revision>
  <dcterms:created xsi:type="dcterms:W3CDTF">2014-07-15T10:08:24Z</dcterms:created>
  <dcterms:modified xsi:type="dcterms:W3CDTF">2021-09-10T09:59:10Z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0x010100CB604D22444460409AF20E1B8DEF6BDD</vt:lpwstr>
  </property>
</Properties>
</file>